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64" r:id="rId3"/>
    <p:sldId id="258" r:id="rId4"/>
    <p:sldId id="257" r:id="rId5"/>
    <p:sldId id="265" r:id="rId6"/>
    <p:sldId id="266" r:id="rId7"/>
    <p:sldId id="259" r:id="rId8"/>
    <p:sldId id="260" r:id="rId9"/>
    <p:sldId id="261" r:id="rId10"/>
    <p:sldId id="262" r:id="rId11"/>
    <p:sldId id="263" r:id="rId12"/>
    <p:sldId id="269" r:id="rId13"/>
    <p:sldId id="267" r:id="rId14"/>
    <p:sldId id="268" r:id="rId15"/>
  </p:sldIdLst>
  <p:sldSz cx="9144000" cy="5143500" type="screen16x9"/>
  <p:notesSz cx="6858000" cy="9144000"/>
  <p:custDataLst>
    <p:tags r:id="rId1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52074-ECEF-4EEF-BDB1-6B5A4A515E42}" v="7" dt="2023-07-24T19:41:48.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068" autoAdjust="0"/>
  </p:normalViewPr>
  <p:slideViewPr>
    <p:cSldViewPr snapToGrid="0">
      <p:cViewPr varScale="1">
        <p:scale>
          <a:sx n="157" d="100"/>
          <a:sy n="157" d="100"/>
        </p:scale>
        <p:origin x="130" y="49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47c993e1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47c993e1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041553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5f61114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5f61114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GEE LEAF production tool requires three major inputs: </a:t>
            </a:r>
          </a:p>
          <a:p>
            <a:pPr marL="228600" lvl="0" indent="-228600" algn="l" rtl="0">
              <a:spcBef>
                <a:spcPts val="0"/>
              </a:spcBef>
              <a:spcAft>
                <a:spcPts val="0"/>
              </a:spcAft>
              <a:buAutoNum type="arabicParenBoth"/>
            </a:pPr>
            <a:r>
              <a:rPr lang="en-CA" dirty="0"/>
              <a:t>A set of trained neural networks for different land cover types; </a:t>
            </a:r>
          </a:p>
          <a:p>
            <a:pPr marL="228600" lvl="0" indent="-228600" algn="l" rtl="0">
              <a:spcBef>
                <a:spcPts val="0"/>
              </a:spcBef>
              <a:spcAft>
                <a:spcPts val="0"/>
              </a:spcAft>
              <a:buAutoNum type="arabicParenBoth"/>
            </a:pPr>
            <a:r>
              <a:rPr lang="en-CA" dirty="0"/>
              <a:t>a composite/mosaic image covering a specified area </a:t>
            </a:r>
          </a:p>
          <a:p>
            <a:pPr marL="228600" lvl="0" indent="-228600" algn="l" rtl="0">
              <a:spcBef>
                <a:spcPts val="0"/>
              </a:spcBef>
              <a:spcAft>
                <a:spcPts val="0"/>
              </a:spcAft>
              <a:buAutoNum type="arabicParenBoth"/>
            </a:pPr>
            <a:r>
              <a:rPr lang="en-CA" dirty="0"/>
              <a:t>and a national land cover map. </a:t>
            </a:r>
          </a:p>
          <a:p>
            <a:pPr marL="228600" lvl="0" indent="-228600" algn="l" rtl="0">
              <a:spcBef>
                <a:spcPts val="0"/>
              </a:spcBef>
              <a:spcAft>
                <a:spcPts val="0"/>
              </a:spcAft>
              <a:buAutoNum type="arabicParenBoth"/>
            </a:pPr>
            <a:endParaRPr lang="en-CA" dirty="0"/>
          </a:p>
          <a:p>
            <a:pPr marL="0" lvl="0" indent="0" algn="l" rtl="0">
              <a:spcBef>
                <a:spcPts val="0"/>
              </a:spcBef>
              <a:spcAft>
                <a:spcPts val="0"/>
              </a:spcAft>
              <a:buNone/>
            </a:pPr>
            <a:r>
              <a:rPr lang="en-CA" dirty="0"/>
              <a:t>Specifically, different neural networks are applied to the mosaic image according to land cover types.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47c993e1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47c993e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CA" dirty="0"/>
              <a:t>Generally, three open-source environments/software are involved in the code development for GEE LAEF production tool, and they are Microsoft Visual Studio Code IDE, Anaconda </a:t>
            </a:r>
            <a:r>
              <a:rPr lang="en-CA" dirty="0" err="1"/>
              <a:t>Jupyter</a:t>
            </a:r>
            <a:r>
              <a:rPr lang="en-CA" dirty="0"/>
              <a:t> Notebook and </a:t>
            </a:r>
            <a:r>
              <a:rPr lang="en-CA" dirty="0" err="1"/>
              <a:t>Github</a:t>
            </a:r>
            <a:r>
              <a:rPr lang="en-CA" dirty="0"/>
              <a:t>. </a:t>
            </a:r>
          </a:p>
          <a:p>
            <a:pPr marL="171450" lvl="0" indent="-171450" algn="l" rtl="0">
              <a:spcBef>
                <a:spcPts val="0"/>
              </a:spcBef>
              <a:spcAft>
                <a:spcPts val="0"/>
              </a:spcAft>
            </a:pPr>
            <a:r>
              <a:rPr lang="en-CA" dirty="0"/>
              <a:t>All the python modules are developed using VS code. This is the most popular and powerful free programming IDE offered by Microsoft </a:t>
            </a:r>
          </a:p>
          <a:p>
            <a:pPr marL="171450" lvl="0" indent="-171450" algn="l" rtl="0">
              <a:spcBef>
                <a:spcPts val="0"/>
              </a:spcBef>
              <a:spcAft>
                <a:spcPts val="0"/>
              </a:spcAft>
            </a:pPr>
            <a:r>
              <a:rPr lang="en-CA" dirty="0" err="1"/>
              <a:t>Jupyter</a:t>
            </a:r>
            <a:r>
              <a:rPr lang="en-CA" dirty="0"/>
              <a:t> Notebook is used to define required input parameters and execute GEE LEAF production tool. </a:t>
            </a:r>
          </a:p>
          <a:p>
            <a:pPr marL="171450" lvl="0" indent="-171450" algn="l" rtl="0">
              <a:spcBef>
                <a:spcPts val="0"/>
              </a:spcBef>
              <a:spcAft>
                <a:spcPts val="0"/>
              </a:spcAft>
            </a:pPr>
            <a:r>
              <a:rPr lang="en-CA" dirty="0"/>
              <a:t>All the code, related documents/instructions are </a:t>
            </a:r>
            <a:r>
              <a:rPr lang="en-CA" dirty="0" err="1"/>
              <a:t>backuped</a:t>
            </a:r>
            <a:r>
              <a:rPr lang="en-CA" dirty="0"/>
              <a:t> in a publicly accessible repository on GitHub, .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All the source code and related documents of GEE LEAF production tool are publicly accessible through GitHub </a:t>
            </a:r>
          </a:p>
          <a:p>
            <a:r>
              <a:rPr lang="en-CA" dirty="0"/>
              <a:t>The left side is the directory and files in the GitHub repository of GEE LAEF production tool</a:t>
            </a:r>
          </a:p>
          <a:p>
            <a:r>
              <a:rPr lang="en-CA" dirty="0"/>
              <a:t>The right side is the README file. From this file, users can get most information they need to know. For example, User Guide, code architecture, bitmask structure of QC map and CCRS’ tile grid system map </a:t>
            </a:r>
          </a:p>
        </p:txBody>
      </p:sp>
    </p:spTree>
    <p:extLst>
      <p:ext uri="{BB962C8B-B14F-4D97-AF65-F5344CB8AC3E}">
        <p14:creationId xmlns:p14="http://schemas.microsoft.com/office/powerpoint/2010/main" val="312788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67fa45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67fa45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47c993e1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47c993e1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47c993e1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47c993e1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3efaed47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3efaed47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 name="TextBox 2">
            <a:extLst>
              <a:ext uri="{FF2B5EF4-FFF2-40B4-BE49-F238E27FC236}">
                <a16:creationId xmlns:a16="http://schemas.microsoft.com/office/drawing/2014/main" id="{C5FB02DA-EC20-48F1-BB00-23BA47BC6592}"/>
              </a:ext>
            </a:extLst>
          </p:cNvPr>
          <p:cNvSpPr txBox="1"/>
          <p:nvPr userDrawn="1">
            <p:extLst>
              <p:ext uri="{1162E1C5-73C7-4A58-AE30-91384D911F3F}">
                <p184:classification xmlns:p184="http://schemas.microsoft.com/office/powerpoint/2018/4/main" val="hdr"/>
              </p:ext>
            </p:extLst>
          </p:nvPr>
        </p:nvSpPr>
        <p:spPr>
          <a:xfrm>
            <a:off x="7153275" y="63500"/>
            <a:ext cx="1962150"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cs typeface="Calibri" panose="020F0502020204030204" pitchFamily="34" charset="0"/>
              </a:rPr>
              <a:t>UNCLASSIFIED - NON CLASSIFIÉ</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open.canada.ca/data/en/dataset/37745ea7-d0cf-4ef6-b6b8-1cb3a7fce0b8" TargetMode="External"/><Relationship Id="rId2" Type="http://schemas.openxmlformats.org/officeDocument/2006/relationships/hyperlink" Target="https://can01.safelinks.protection.outlook.com/?url=https%3A%2F%2Fdatacube.services.geo.ca%2Fen%2Fviewer%2Feo4ce%2Fvegetation%2Fmonthly-vegetation.html&amp;data=05%7C01%7Crichard.fernandes%40NRCan-RNCan.gc.ca%7Cf881cef8d6b14d5bfbee08db73e19d5f%7C05c95b3390ca49d5b644288b930b912b%7C0%7C0%7C638231185071824071%7CUnknown%7CTWFpbGZsb3d8eyJWIjoiMC4wLjAwMDAiLCJQIjoiV2luMzIiLCJBTiI6Ik1haWwiLCJXVCI6Mn0%3D%7C3000%7C%7C%7C&amp;sdata=z3bukEGNyUfzDuwyltEhxwFjYVSaVyFN%2FY91ehUvlF0%3D&amp;reserved=0" TargetMode="External"/><Relationship Id="rId1" Type="http://schemas.openxmlformats.org/officeDocument/2006/relationships/slideLayout" Target="../slideLayouts/slideLayout3.xml"/><Relationship Id="rId5" Type="http://schemas.openxmlformats.org/officeDocument/2006/relationships/hyperlink" Target="https://federal-science-datahub.canada.ca/w/CCRS/filelist" TargetMode="External"/><Relationship Id="rId4" Type="http://schemas.openxmlformats.org/officeDocument/2006/relationships/hyperlink" Target="mailto:richard.fernandes@nrcan-rncan.gc.ca"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an01.safelinks.protection.outlook.com/?url=https%3A%2F%2Fdatacube.services.geo.ca%2Fapi%2Fcollections%2Fmonthly-vegetation-parameters-20m-v1%2Fitems&amp;data=05%7C01%7Crichard.fernandes%40NRCan-RNCan.gc.ca%7Cba0a740aea8a47ca9a5f08db718b7df9%7C05c95b3390ca49d5b644288b930b912b%7C0%7C0%7C638228616184606922%7CUnknown%7CTWFpbGZsb3d8eyJWIjoiMC4wLjAwMDAiLCJQIjoiV2luMzIiLCJBTiI6Ik1haWwiLCJXVCI6Mn0%3D%7C3000%7C%7C%7C&amp;sdata=KjYqmsZFpWrNxtTQlxRTdzbTCgHzbO2vvs3UF7nj6D4%3D&amp;reserved=0" TargetMode="External"/><Relationship Id="rId2" Type="http://schemas.openxmlformats.org/officeDocument/2006/relationships/hyperlink" Target="https://can01.safelinks.protection.outlook.com/?url=https%3A%2F%2Fdatacube.services.geo.ca%2Fapi%2Fcollections%2Fmonthly-vegetation-parameters-20m-v1&amp;data=05%7C01%7Crichard.fernandes%40NRCan-RNCan.gc.ca%7Cba0a740aea8a47ca9a5f08db718b7df9%7C05c95b3390ca49d5b644288b930b912b%7C0%7C0%7C638228616184606922%7CUnknown%7CTWFpbGZsb3d8eyJWIjoiMC4wLjAwMDAiLCJQIjoiV2luMzIiLCJBTiI6Ik1haWwiLCJXVCI6Mn0%3D%7C3000%7C%7C%7C&amp;sdata=pzIMGi%2Fee8oNgk5GM%2Bf9NiF3QVHa3XJfOSRszGFdA8E%3D&amp;reserved=0" TargetMode="External"/><Relationship Id="rId1" Type="http://schemas.openxmlformats.org/officeDocument/2006/relationships/slideLayout" Target="../slideLayouts/slideLayout3.xml"/><Relationship Id="rId5" Type="http://schemas.openxmlformats.org/officeDocument/2006/relationships/hyperlink" Target="https://can01.safelinks.protection.outlook.com/?url=https%3A%2F%2Fdatacube.services.geo.ca%2Fapi%2Fsearch%3Fcollections%3Dmonthly-vegetation-parameters-20m-v1%26datetime%3D2019-01-01T00%3A00%3A00Z%2F2019-12-31T00%3A00%3A00Z&amp;data=05%7C01%7Crichard.fernandes%40NRCan-RNCan.gc.ca%7Cba0a740aea8a47ca9a5f08db718b7df9%7C05c95b3390ca49d5b644288b930b912b%7C0%7C0%7C638228616184606922%7CUnknown%7CTWFpbGZsb3d8eyJWIjoiMC4wLjAwMDAiLCJQIjoiV2luMzIiLCJBTiI6Ik1haWwiLCJXVCI6Mn0%3D%7C3000%7C%7C%7C&amp;sdata=FutY4RqnKd0IqVSpCne1MvWeFba58y5d0LbqIkOVatQ%3D&amp;reserved=0" TargetMode="External"/><Relationship Id="rId4" Type="http://schemas.openxmlformats.org/officeDocument/2006/relationships/hyperlink" Target="https://can01.safelinks.protection.outlook.com/?url=https%3A%2F%2Fdatacube.services.geo.ca%2Fapi%2Fsearch%3Fcollections%3Dmonthly-vegetation-parameters-20m-v1&amp;data=05%7C01%7Crichard.fernandes%40NRCan-RNCan.gc.ca%7Cba0a740aea8a47ca9a5f08db718b7df9%7C05c95b3390ca49d5b644288b930b912b%7C0%7C0%7C638228616184606922%7CUnknown%7CTWFpbGZsb3d8eyJWIjoiMC4wLjAwMDAiLCJQIjoiV2luMzIiLCJBTiI6Ik1haWwiLCJXVCI6Mn0%3D%7C3000%7C%7C%7C&amp;sdata=MLbALk5FG1s3jAbsmB%2FxShMw9ctxRmnFKg7F1UI1Qnk%3D&amp;reserved=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fqqlsun/LEAF_productio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272488"/>
            <a:ext cx="9144000" cy="4715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000" b="1" dirty="0"/>
              <a:t>GEE LEAF Toobox and GEE LEAF Production Tool</a:t>
            </a:r>
            <a:endParaRPr sz="2000" b="1" dirty="0"/>
          </a:p>
        </p:txBody>
      </p:sp>
      <p:sp>
        <p:nvSpPr>
          <p:cNvPr id="55" name="Google Shape;55;p13"/>
          <p:cNvSpPr txBox="1"/>
          <p:nvPr/>
        </p:nvSpPr>
        <p:spPr>
          <a:xfrm>
            <a:off x="543891" y="850819"/>
            <a:ext cx="8210832" cy="3939510"/>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AutoNum type="arabicParenBoth"/>
            </a:pPr>
            <a:r>
              <a:rPr lang="en" sz="1600" b="1" dirty="0"/>
              <a:t>Both tools were developed based on Google Earth Engine APIs. </a:t>
            </a:r>
          </a:p>
          <a:p>
            <a:pPr lvl="0" algn="l" rtl="0">
              <a:spcBef>
                <a:spcPts val="0"/>
              </a:spcBef>
              <a:spcAft>
                <a:spcPts val="0"/>
              </a:spcAft>
            </a:pPr>
            <a:endParaRPr lang="en" sz="1600" b="1" dirty="0"/>
          </a:p>
          <a:p>
            <a:pPr lvl="0" algn="l" rtl="0">
              <a:spcBef>
                <a:spcPts val="0"/>
              </a:spcBef>
              <a:spcAft>
                <a:spcPts val="0"/>
              </a:spcAft>
            </a:pPr>
            <a:r>
              <a:rPr lang="en" sz="1600" b="1" dirty="0"/>
              <a:t>(2) Different user interface. </a:t>
            </a:r>
            <a:r>
              <a:rPr lang="en" sz="1600" dirty="0"/>
              <a:t>Graphic User Interface vs a Python dictionary.</a:t>
            </a:r>
          </a:p>
          <a:p>
            <a:pPr lvl="0" algn="l" rtl="0">
              <a:spcBef>
                <a:spcPts val="0"/>
              </a:spcBef>
              <a:spcAft>
                <a:spcPts val="0"/>
              </a:spcAft>
            </a:pPr>
            <a:endParaRPr lang="en" sz="1600" dirty="0"/>
          </a:p>
          <a:p>
            <a:pPr lvl="0" algn="l" rtl="0">
              <a:spcBef>
                <a:spcPts val="0"/>
              </a:spcBef>
              <a:spcAft>
                <a:spcPts val="0"/>
              </a:spcAft>
            </a:pPr>
            <a:r>
              <a:rPr lang="en" sz="1600" b="1" dirty="0"/>
              <a:t>(3) Different output spatial unit. </a:t>
            </a:r>
            <a:r>
              <a:rPr lang="en" sz="1600" dirty="0"/>
              <a:t>GEE LEAF toolbox and GEE LAEF production tool apply LEAF algorithm to a single scene and a mosaic image, respectively.</a:t>
            </a:r>
          </a:p>
          <a:p>
            <a:pPr lvl="0" algn="l" rtl="0">
              <a:spcBef>
                <a:spcPts val="0"/>
              </a:spcBef>
              <a:spcAft>
                <a:spcPts val="0"/>
              </a:spcAft>
            </a:pPr>
            <a:endParaRPr lang="en" sz="1600" b="1" dirty="0"/>
          </a:p>
          <a:p>
            <a:pPr lvl="0" algn="l" rtl="0">
              <a:spcBef>
                <a:spcPts val="0"/>
              </a:spcBef>
              <a:spcAft>
                <a:spcPts val="0"/>
              </a:spcAft>
            </a:pPr>
            <a:r>
              <a:rPr lang="en" sz="1600" b="1" dirty="0"/>
              <a:t>(4) Different programming languages. </a:t>
            </a:r>
            <a:r>
              <a:rPr lang="en" sz="1600" dirty="0"/>
              <a:t>LEAF Toolbox and LEAF Production Tool are debveloped using Javascript and python,respectively.</a:t>
            </a:r>
            <a:endParaRPr sz="2000" dirty="0"/>
          </a:p>
          <a:p>
            <a:pPr marL="719138" lvl="0" indent="-285750" algn="l" rtl="0">
              <a:spcBef>
                <a:spcPts val="0"/>
              </a:spcBef>
              <a:spcAft>
                <a:spcPts val="0"/>
              </a:spcAft>
              <a:buSzPts val="2000"/>
              <a:buFont typeface="Arial" panose="020B0604020202020204" pitchFamily="34" charset="0"/>
              <a:buChar char="•"/>
            </a:pPr>
            <a:r>
              <a:rPr lang="en" dirty="0"/>
              <a:t>Exporting processes can be fully automated.</a:t>
            </a:r>
          </a:p>
          <a:p>
            <a:pPr marL="719138" lvl="0" indent="-285750" algn="l" rtl="0">
              <a:spcBef>
                <a:spcPts val="0"/>
              </a:spcBef>
              <a:spcAft>
                <a:spcPts val="0"/>
              </a:spcAft>
              <a:buSzPts val="2000"/>
              <a:buFont typeface="Arial" panose="020B0604020202020204" pitchFamily="34" charset="0"/>
              <a:buChar char="•"/>
            </a:pPr>
            <a:r>
              <a:rPr lang="en" dirty="0"/>
              <a:t>Be able to use Google Cloud Service Account so that customized resources can be reserved and utilized.</a:t>
            </a:r>
          </a:p>
          <a:p>
            <a:pPr marL="719138" lvl="0" indent="-285750" algn="l" rtl="0">
              <a:spcBef>
                <a:spcPts val="0"/>
              </a:spcBef>
              <a:spcAft>
                <a:spcPts val="0"/>
              </a:spcAft>
              <a:buSzPts val="2000"/>
              <a:buFont typeface="Arial" panose="020B0604020202020204" pitchFamily="34" charset="0"/>
              <a:buChar char="•"/>
            </a:pPr>
            <a:r>
              <a:rPr lang="en" dirty="0"/>
              <a:t>The status of exporting tasks can be programmingly monitored.</a:t>
            </a:r>
          </a:p>
          <a:p>
            <a:pPr marL="719138" lvl="0" indent="-285750" algn="l" rtl="0">
              <a:spcBef>
                <a:spcPts val="0"/>
              </a:spcBef>
              <a:spcAft>
                <a:spcPts val="0"/>
              </a:spcAft>
              <a:buSzPts val="2000"/>
              <a:buFont typeface="Arial" panose="020B0604020202020204" pitchFamily="34" charset="0"/>
              <a:buChar char="•"/>
            </a:pPr>
            <a:r>
              <a:rPr lang="en" dirty="0"/>
              <a:t>In addition to GEE APIs, regular Python APIs can also be integrated into the development.</a:t>
            </a:r>
          </a:p>
          <a:p>
            <a:pPr marL="719138" lvl="0" indent="-285750" algn="l" rtl="0">
              <a:spcBef>
                <a:spcPts val="0"/>
              </a:spcBef>
              <a:spcAft>
                <a:spcPts val="0"/>
              </a:spcAft>
              <a:buSzPts val="2000"/>
              <a:buFont typeface="Arial" panose="020B0604020202020204" pitchFamily="34" charset="0"/>
              <a:buChar char="•"/>
            </a:pPr>
            <a:r>
              <a:rPr lang="en" dirty="0"/>
              <a:t>Professional IDE (e.g., Visual Studio Code) and Version Control System (e.g., GitHub) can be utilized in software development.</a:t>
            </a:r>
            <a:r>
              <a:rPr lang="en" sz="1600" dirty="0"/>
              <a:t>  </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311700" y="2039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LEAF Production Statistics (3)</a:t>
            </a:r>
            <a:endParaRPr b="1"/>
          </a:p>
        </p:txBody>
      </p:sp>
      <p:pic>
        <p:nvPicPr>
          <p:cNvPr id="128" name="Google Shape;128;p19"/>
          <p:cNvPicPr preferRelativeResize="0"/>
          <p:nvPr/>
        </p:nvPicPr>
        <p:blipFill>
          <a:blip r:embed="rId3">
            <a:alphaModFix/>
          </a:blip>
          <a:stretch>
            <a:fillRect/>
          </a:stretch>
        </p:blipFill>
        <p:spPr>
          <a:xfrm>
            <a:off x="152400" y="1041550"/>
            <a:ext cx="8839198" cy="3483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Image Format and Exporting Options</a:t>
            </a:r>
            <a:endParaRPr b="1"/>
          </a:p>
        </p:txBody>
      </p:sp>
      <p:sp>
        <p:nvSpPr>
          <p:cNvPr id="134" name="Google Shape;134;p20"/>
          <p:cNvSpPr txBox="1">
            <a:spLocks noGrp="1"/>
          </p:cNvSpPr>
          <p:nvPr>
            <p:ph type="body" idx="1"/>
          </p:nvPr>
        </p:nvSpPr>
        <p:spPr>
          <a:xfrm>
            <a:off x="642950" y="1200675"/>
            <a:ext cx="7779600" cy="3268231"/>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AutoNum type="arabicParenBoth"/>
            </a:pPr>
            <a:r>
              <a:rPr lang="en" b="1" dirty="0"/>
              <a:t>The results of GEE LEAF production tool are compressed GeoTIFF images with small overlap between tiles. Each tile covers a ground area of 900 x 900 square kilometers.</a:t>
            </a:r>
            <a:endParaRPr b="1" dirty="0"/>
          </a:p>
          <a:p>
            <a:pPr marL="457200" lvl="0" indent="-334327" algn="l" rtl="0">
              <a:spcBef>
                <a:spcPts val="0"/>
              </a:spcBef>
              <a:spcAft>
                <a:spcPts val="0"/>
              </a:spcAft>
              <a:buSzPct val="100000"/>
              <a:buAutoNum type="arabicParenBoth"/>
            </a:pPr>
            <a:r>
              <a:rPr lang="en" b="1" dirty="0"/>
              <a:t>There are 7 images (4 estimated parameter images, 1 land cover map, 1 acquisition time map and 1 quality contral map) associated with one monthly LEAF tile product.</a:t>
            </a:r>
            <a:endParaRPr b="1" dirty="0"/>
          </a:p>
          <a:p>
            <a:pPr marL="457200" lvl="0" indent="-334327" algn="l" rtl="0">
              <a:spcBef>
                <a:spcPts val="0"/>
              </a:spcBef>
              <a:spcAft>
                <a:spcPts val="0"/>
              </a:spcAft>
              <a:buSzPct val="100000"/>
              <a:buAutoNum type="arabicParenBoth"/>
            </a:pPr>
            <a:r>
              <a:rPr lang="en" b="1" dirty="0"/>
              <a:t>The results of LEAF production tool can be exported directly to either Google Drive (GD) or Google Cloud Storage (GCS) at a specified spatial resolution.</a:t>
            </a:r>
            <a:endParaRPr b="1" dirty="0"/>
          </a:p>
          <a:p>
            <a:pPr marL="457200" lvl="0" indent="-334327" algn="l" rtl="0">
              <a:spcBef>
                <a:spcPts val="0"/>
              </a:spcBef>
              <a:spcAft>
                <a:spcPts val="0"/>
              </a:spcAft>
              <a:buSzPct val="100000"/>
              <a:buAutoNum type="arabicParenBoth"/>
            </a:pPr>
            <a:r>
              <a:rPr lang="en" b="1" dirty="0"/>
              <a:t>The images exported to GD and GCS can be downloaded to local drive through synchronized drive and “gsutil” command, respectively.</a:t>
            </a:r>
            <a:endParaRPr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0CB1-DC83-B47B-F269-936242D11A50}"/>
              </a:ext>
            </a:extLst>
          </p:cNvPr>
          <p:cNvSpPr>
            <a:spLocks noGrp="1"/>
          </p:cNvSpPr>
          <p:nvPr>
            <p:ph type="title"/>
          </p:nvPr>
        </p:nvSpPr>
        <p:spPr>
          <a:xfrm>
            <a:off x="311700" y="347749"/>
            <a:ext cx="8520600" cy="572700"/>
          </a:xfrm>
        </p:spPr>
        <p:txBody>
          <a:bodyPr>
            <a:normAutofit/>
          </a:bodyPr>
          <a:lstStyle/>
          <a:p>
            <a:pPr algn="ctr"/>
            <a:r>
              <a:rPr lang="en-CA" sz="2000" b="1" dirty="0"/>
              <a:t>Quality Control Layer in Products</a:t>
            </a:r>
          </a:p>
        </p:txBody>
      </p:sp>
      <p:sp>
        <p:nvSpPr>
          <p:cNvPr id="3" name="Text Placeholder 2">
            <a:extLst>
              <a:ext uri="{FF2B5EF4-FFF2-40B4-BE49-F238E27FC236}">
                <a16:creationId xmlns:a16="http://schemas.microsoft.com/office/drawing/2014/main" id="{5C7EFF60-CB2B-DD36-2945-C0EDED852C36}"/>
              </a:ext>
            </a:extLst>
          </p:cNvPr>
          <p:cNvSpPr>
            <a:spLocks noGrp="1"/>
          </p:cNvSpPr>
          <p:nvPr>
            <p:ph type="body" idx="1"/>
          </p:nvPr>
        </p:nvSpPr>
        <p:spPr>
          <a:xfrm>
            <a:off x="4572000" y="1115003"/>
            <a:ext cx="4056019" cy="3121394"/>
          </a:xfrm>
        </p:spPr>
        <p:txBody>
          <a:bodyPr>
            <a:normAutofit fontScale="85000" lnSpcReduction="20000"/>
          </a:bodyPr>
          <a:lstStyle/>
          <a:p>
            <a:pPr marL="114300" indent="0" algn="l">
              <a:buNone/>
            </a:pPr>
            <a:r>
              <a:rPr lang="en-US" b="0" i="0" dirty="0">
                <a:solidFill>
                  <a:srgbClr val="1F2328"/>
                </a:solidFill>
                <a:effectLst/>
                <a:latin typeface="-apple-system"/>
              </a:rPr>
              <a:t>The 8-bits bitmask for the QC layer is structured as follows:</a:t>
            </a:r>
          </a:p>
          <a:p>
            <a:pPr marL="114300" indent="0" algn="l">
              <a:buNone/>
            </a:pPr>
            <a:endParaRPr lang="en-US" b="0" i="0" dirty="0">
              <a:solidFill>
                <a:srgbClr val="1F2328"/>
              </a:solidFill>
              <a:effectLst/>
              <a:latin typeface="-apple-system"/>
            </a:endParaRPr>
          </a:p>
          <a:p>
            <a:pPr algn="l">
              <a:buFont typeface="Arial" panose="020B0604020202020204" pitchFamily="34" charset="0"/>
              <a:buChar char="•"/>
            </a:pPr>
            <a:r>
              <a:rPr lang="en-US" b="0" i="0" dirty="0">
                <a:solidFill>
                  <a:srgbClr val="1F2328"/>
                </a:solidFill>
                <a:effectLst/>
                <a:latin typeface="-apple-system"/>
              </a:rPr>
              <a:t>bit 0: 1 indicates the input is out of range</a:t>
            </a:r>
          </a:p>
          <a:p>
            <a:pPr algn="l">
              <a:buFont typeface="Arial" panose="020B0604020202020204" pitchFamily="34" charset="0"/>
              <a:buChar char="•"/>
            </a:pPr>
            <a:r>
              <a:rPr lang="en-US" b="0" i="0" dirty="0">
                <a:solidFill>
                  <a:srgbClr val="1F2328"/>
                </a:solidFill>
                <a:effectLst/>
                <a:latin typeface="-apple-system"/>
              </a:rPr>
              <a:t>bit 1: 1 represents the output is out of range</a:t>
            </a:r>
          </a:p>
          <a:p>
            <a:pPr algn="l">
              <a:buFont typeface="Arial" panose="020B0604020202020204" pitchFamily="34" charset="0"/>
              <a:buChar char="•"/>
            </a:pPr>
            <a:r>
              <a:rPr lang="en-US" b="0" i="0" dirty="0">
                <a:solidFill>
                  <a:srgbClr val="1F2328"/>
                </a:solidFill>
                <a:effectLst/>
                <a:latin typeface="-apple-system"/>
              </a:rPr>
              <a:t>bit 2, 1 indicates an invalid pixel due to various reasons such as cloud, shadow, snow, ice, water, or saturation.</a:t>
            </a:r>
          </a:p>
          <a:p>
            <a:pPr algn="l">
              <a:buFont typeface="Arial" panose="020B0604020202020204" pitchFamily="34" charset="0"/>
              <a:buChar char="•"/>
            </a:pPr>
            <a:r>
              <a:rPr lang="en-US" b="0" i="0" dirty="0">
                <a:solidFill>
                  <a:srgbClr val="1F2328"/>
                </a:solidFill>
                <a:effectLst/>
                <a:latin typeface="-apple-system"/>
              </a:rPr>
              <a:t>bit 3-7: Correspond to the sensor type code. For Landsat 5, 7, 8, 9, and Sentinel-2, their respective sensor type codes are 40, 56, 64, 72, and 168.</a:t>
            </a:r>
          </a:p>
          <a:p>
            <a:endParaRPr lang="en-CA" dirty="0"/>
          </a:p>
        </p:txBody>
      </p:sp>
      <p:pic>
        <p:nvPicPr>
          <p:cNvPr id="7" name="Picture 6">
            <a:extLst>
              <a:ext uri="{FF2B5EF4-FFF2-40B4-BE49-F238E27FC236}">
                <a16:creationId xmlns:a16="http://schemas.microsoft.com/office/drawing/2014/main" id="{7676E585-CFE2-0C9B-2722-CDF107AF2559}"/>
              </a:ext>
            </a:extLst>
          </p:cNvPr>
          <p:cNvPicPr>
            <a:picLocks noChangeAspect="1"/>
          </p:cNvPicPr>
          <p:nvPr/>
        </p:nvPicPr>
        <p:blipFill>
          <a:blip r:embed="rId2"/>
          <a:stretch>
            <a:fillRect/>
          </a:stretch>
        </p:blipFill>
        <p:spPr>
          <a:xfrm>
            <a:off x="785589" y="1012862"/>
            <a:ext cx="3518901" cy="3540775"/>
          </a:xfrm>
          <a:prstGeom prst="rect">
            <a:avLst/>
          </a:prstGeom>
        </p:spPr>
      </p:pic>
    </p:spTree>
    <p:extLst>
      <p:ext uri="{BB962C8B-B14F-4D97-AF65-F5344CB8AC3E}">
        <p14:creationId xmlns:p14="http://schemas.microsoft.com/office/powerpoint/2010/main" val="1195929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CBEE-B63C-A093-A0B2-3BA7E78D3F27}"/>
              </a:ext>
            </a:extLst>
          </p:cNvPr>
          <p:cNvSpPr>
            <a:spLocks noGrp="1"/>
          </p:cNvSpPr>
          <p:nvPr>
            <p:ph type="title"/>
          </p:nvPr>
        </p:nvSpPr>
        <p:spPr/>
        <p:txBody>
          <a:bodyPr>
            <a:normAutofit fontScale="90000"/>
          </a:bodyPr>
          <a:lstStyle/>
          <a:p>
            <a:r>
              <a:rPr lang="en-CA" dirty="0"/>
              <a:t>Data Access</a:t>
            </a:r>
          </a:p>
        </p:txBody>
      </p:sp>
      <p:sp>
        <p:nvSpPr>
          <p:cNvPr id="3" name="Text Placeholder 2">
            <a:extLst>
              <a:ext uri="{FF2B5EF4-FFF2-40B4-BE49-F238E27FC236}">
                <a16:creationId xmlns:a16="http://schemas.microsoft.com/office/drawing/2014/main" id="{B0FA7F36-CC0E-D00C-81BD-E9E5F9F7C09F}"/>
              </a:ext>
            </a:extLst>
          </p:cNvPr>
          <p:cNvSpPr>
            <a:spLocks noGrp="1"/>
          </p:cNvSpPr>
          <p:nvPr>
            <p:ph type="body" idx="1"/>
          </p:nvPr>
        </p:nvSpPr>
        <p:spPr/>
        <p:txBody>
          <a:bodyPr>
            <a:normAutofit/>
          </a:bodyPr>
          <a:lstStyle/>
          <a:p>
            <a:r>
              <a:rPr lang="en-CA" dirty="0" err="1"/>
              <a:t>Datacube</a:t>
            </a:r>
            <a:r>
              <a:rPr lang="en-CA" dirty="0"/>
              <a:t>: </a:t>
            </a:r>
            <a:r>
              <a:rPr lang="en-CA" sz="1800" u="sng" dirty="0">
                <a:solidFill>
                  <a:srgbClr val="1F497D"/>
                </a:solidFill>
                <a:effectLst/>
                <a:latin typeface="Calibri" panose="020F0502020204030204" pitchFamily="34" charset="0"/>
                <a:ea typeface="Calibri" panose="020F0502020204030204" pitchFamily="34" charset="0"/>
                <a:hlinkClick r:id="rId2"/>
              </a:rPr>
              <a:t>https://datacube.services.geo.ca/en/viewer/eo4ce/vegetation/monthly-vegetation.html</a:t>
            </a:r>
            <a:endParaRPr lang="en-CA" sz="1800" dirty="0">
              <a:effectLst/>
              <a:latin typeface="Calibri" panose="020F0502020204030204" pitchFamily="34" charset="0"/>
              <a:ea typeface="Calibri" panose="020F0502020204030204" pitchFamily="34" charset="0"/>
            </a:endParaRPr>
          </a:p>
          <a:p>
            <a:endParaRPr lang="en-CA" dirty="0"/>
          </a:p>
          <a:p>
            <a:r>
              <a:rPr lang="en-CA" dirty="0"/>
              <a:t>STAC Catalog – see next slide</a:t>
            </a:r>
          </a:p>
          <a:p>
            <a:pPr marL="114300" indent="0">
              <a:buNone/>
            </a:pPr>
            <a:endParaRPr lang="en-CA" dirty="0"/>
          </a:p>
          <a:p>
            <a:r>
              <a:rPr lang="en-CA" dirty="0"/>
              <a:t>OpenGov.ca: </a:t>
            </a:r>
            <a:r>
              <a:rPr lang="en-CA" sz="1800" u="sng" dirty="0">
                <a:solidFill>
                  <a:srgbClr val="0563C1"/>
                </a:solidFill>
                <a:effectLst/>
                <a:latin typeface="Calibri" panose="020F0502020204030204" pitchFamily="34" charset="0"/>
                <a:ea typeface="Calibri" panose="020F0502020204030204" pitchFamily="34" charset="0"/>
                <a:hlinkClick r:id="rId3"/>
              </a:rPr>
              <a:t>https://open.canada.ca/data/en/dataset/37745ea7-d0cf-4ef6-b6b8-1cb3a7fce0b8</a:t>
            </a:r>
            <a:endParaRPr lang="en-CA" dirty="0"/>
          </a:p>
          <a:p>
            <a:endParaRPr lang="en-CA" dirty="0"/>
          </a:p>
          <a:p>
            <a:r>
              <a:rPr lang="en-CA" dirty="0"/>
              <a:t>Science Data Hub (until October, 2023; ask </a:t>
            </a:r>
            <a:r>
              <a:rPr lang="en-CA" dirty="0">
                <a:hlinkClick r:id="rId4"/>
              </a:rPr>
              <a:t>richard.fernandes@nrcan-rncan.gc.ca</a:t>
            </a:r>
            <a:r>
              <a:rPr lang="en-CA" dirty="0"/>
              <a:t> for access): </a:t>
            </a:r>
            <a:r>
              <a:rPr lang="en-CA" dirty="0">
                <a:hlinkClick r:id="rId5"/>
              </a:rPr>
              <a:t>SSC Datahub - CCRS (canada.ca)</a:t>
            </a:r>
            <a:endParaRPr lang="en-CA" dirty="0"/>
          </a:p>
        </p:txBody>
      </p:sp>
    </p:spTree>
    <p:extLst>
      <p:ext uri="{BB962C8B-B14F-4D97-AF65-F5344CB8AC3E}">
        <p14:creationId xmlns:p14="http://schemas.microsoft.com/office/powerpoint/2010/main" val="960766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8653-4329-B3E9-521A-0D01082FE17B}"/>
              </a:ext>
            </a:extLst>
          </p:cNvPr>
          <p:cNvSpPr>
            <a:spLocks noGrp="1"/>
          </p:cNvSpPr>
          <p:nvPr>
            <p:ph type="title"/>
          </p:nvPr>
        </p:nvSpPr>
        <p:spPr/>
        <p:txBody>
          <a:bodyPr>
            <a:normAutofit fontScale="90000"/>
          </a:bodyPr>
          <a:lstStyle/>
          <a:p>
            <a:r>
              <a:rPr lang="en-CA" dirty="0"/>
              <a:t>STAC Catalog Access</a:t>
            </a:r>
          </a:p>
        </p:txBody>
      </p:sp>
      <p:sp>
        <p:nvSpPr>
          <p:cNvPr id="3" name="Text Placeholder 2">
            <a:extLst>
              <a:ext uri="{FF2B5EF4-FFF2-40B4-BE49-F238E27FC236}">
                <a16:creationId xmlns:a16="http://schemas.microsoft.com/office/drawing/2014/main" id="{FA073DC5-BE53-C07E-73DB-195474D203D9}"/>
              </a:ext>
            </a:extLst>
          </p:cNvPr>
          <p:cNvSpPr>
            <a:spLocks noGrp="1"/>
          </p:cNvSpPr>
          <p:nvPr>
            <p:ph type="body" idx="1"/>
          </p:nvPr>
        </p:nvSpPr>
        <p:spPr/>
        <p:txBody>
          <a:bodyPr>
            <a:normAutofit fontScale="92500" lnSpcReduction="20000"/>
          </a:bodyPr>
          <a:lstStyle/>
          <a:p>
            <a:r>
              <a:rPr lang="en-CA" sz="1800" dirty="0">
                <a:effectLst/>
                <a:latin typeface="Calibri" panose="020F0502020204030204" pitchFamily="34" charset="0"/>
                <a:ea typeface="Calibri" panose="020F0502020204030204" pitchFamily="34" charset="0"/>
              </a:rPr>
              <a:t>collection endpoint for the Monthly Vegetation Parameters: </a:t>
            </a:r>
            <a:r>
              <a:rPr lang="en-CA" sz="1800" u="sng" dirty="0">
                <a:solidFill>
                  <a:srgbClr val="0563C1"/>
                </a:solidFill>
                <a:effectLst/>
                <a:latin typeface="Calibri" panose="020F0502020204030204" pitchFamily="34" charset="0"/>
                <a:ea typeface="Calibri" panose="020F0502020204030204" pitchFamily="34" charset="0"/>
                <a:hlinkClick r:id="rId2"/>
              </a:rPr>
              <a:t>https://datacube.services.geo.ca/api/collections/monthly-vegetation-parameters-20m-v1</a:t>
            </a:r>
            <a:endParaRPr lang="en-CA" sz="1800" dirty="0">
              <a:effectLst/>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list all the items available under this collection from this link: </a:t>
            </a:r>
            <a:r>
              <a:rPr lang="en-CA" sz="1800" u="sng" dirty="0">
                <a:solidFill>
                  <a:srgbClr val="0563C1"/>
                </a:solidFill>
                <a:effectLst/>
                <a:latin typeface="Calibri" panose="020F0502020204030204" pitchFamily="34" charset="0"/>
                <a:ea typeface="Calibri" panose="020F0502020204030204" pitchFamily="34" charset="0"/>
                <a:hlinkClick r:id="rId3"/>
              </a:rPr>
              <a:t>https://datacube.services.geo.ca/api/collections/monthly-vegetation-parameters-20m-v1/items</a:t>
            </a:r>
            <a:r>
              <a:rPr lang="en-CA" sz="1800" dirty="0">
                <a:effectLst/>
                <a:latin typeface="Calibri" panose="020F0502020204030204" pitchFamily="34" charset="0"/>
                <a:ea typeface="Calibri" panose="020F0502020204030204" pitchFamily="34" charset="0"/>
              </a:rPr>
              <a:t> (24 items)</a:t>
            </a:r>
          </a:p>
          <a:p>
            <a:r>
              <a:rPr lang="en-CA" sz="1800" dirty="0">
                <a:effectLst/>
                <a:latin typeface="Calibri" panose="020F0502020204030204" pitchFamily="34" charset="0"/>
                <a:ea typeface="Calibri" panose="020F0502020204030204" pitchFamily="34" charset="0"/>
              </a:rPr>
              <a:t>Or perform spatial/temporal searches using queries such as the following: </a:t>
            </a:r>
          </a:p>
          <a:p>
            <a:r>
              <a:rPr lang="en-CA" sz="1800" u="sng" dirty="0">
                <a:solidFill>
                  <a:srgbClr val="0563C1"/>
                </a:solidFill>
                <a:effectLst/>
                <a:latin typeface="Calibri" panose="020F0502020204030204" pitchFamily="34" charset="0"/>
                <a:ea typeface="Calibri" panose="020F0502020204030204" pitchFamily="34" charset="0"/>
                <a:hlinkClick r:id="rId4"/>
              </a:rPr>
              <a:t>https://datacube.services.geo.ca/api/search?collections=monthly-vegetation-parameters-20m-v1</a:t>
            </a:r>
            <a:r>
              <a:rPr lang="en-CA" sz="1800" dirty="0">
                <a:effectLst/>
                <a:latin typeface="Calibri" panose="020F0502020204030204" pitchFamily="34" charset="0"/>
                <a:ea typeface="Calibri" panose="020F0502020204030204" pitchFamily="34" charset="0"/>
              </a:rPr>
              <a:t> (entire collection – 24 items)</a:t>
            </a:r>
          </a:p>
          <a:p>
            <a:r>
              <a:rPr lang="en-CA" sz="1800" u="sng" dirty="0">
                <a:solidFill>
                  <a:srgbClr val="0563C1"/>
                </a:solidFill>
                <a:effectLst/>
                <a:latin typeface="Calibri" panose="020F0502020204030204" pitchFamily="34" charset="0"/>
                <a:ea typeface="Calibri" panose="020F0502020204030204" pitchFamily="34" charset="0"/>
                <a:hlinkClick r:id="rId5"/>
              </a:rPr>
              <a:t>https://datacube.services.geo.ca/api/search?collections=monthly-vegetation-parameters-20m-v1&amp;datetime=2019-01-01T00:00:00Z/2019-12-31T00:00:00Z</a:t>
            </a:r>
            <a:r>
              <a:rPr lang="en-CA" sz="1800" dirty="0">
                <a:effectLst/>
                <a:latin typeface="Calibri" panose="020F0502020204030204" pitchFamily="34" charset="0"/>
                <a:ea typeface="Calibri" panose="020F0502020204030204" pitchFamily="34" charset="0"/>
              </a:rPr>
              <a:t> (Year 2019 – 6 items)</a:t>
            </a:r>
          </a:p>
          <a:p>
            <a:endParaRPr lang="en-CA" dirty="0"/>
          </a:p>
        </p:txBody>
      </p:sp>
    </p:spTree>
    <p:extLst>
      <p:ext uri="{BB962C8B-B14F-4D97-AF65-F5344CB8AC3E}">
        <p14:creationId xmlns:p14="http://schemas.microsoft.com/office/powerpoint/2010/main" val="1661366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canada with red and green squares&#10;&#10;Description automatically generated">
            <a:extLst>
              <a:ext uri="{FF2B5EF4-FFF2-40B4-BE49-F238E27FC236}">
                <a16:creationId xmlns:a16="http://schemas.microsoft.com/office/drawing/2014/main" id="{B9BC43D4-7A09-8829-8768-0BA7AEEB5CEA}"/>
              </a:ext>
            </a:extLst>
          </p:cNvPr>
          <p:cNvPicPr>
            <a:picLocks noChangeAspect="1"/>
          </p:cNvPicPr>
          <p:nvPr/>
        </p:nvPicPr>
        <p:blipFill>
          <a:blip r:embed="rId3"/>
          <a:stretch>
            <a:fillRect/>
          </a:stretch>
        </p:blipFill>
        <p:spPr>
          <a:xfrm>
            <a:off x="813915" y="791996"/>
            <a:ext cx="4604305" cy="4006129"/>
          </a:xfrm>
          <a:prstGeom prst="rect">
            <a:avLst/>
          </a:prstGeom>
        </p:spPr>
      </p:pic>
      <p:sp>
        <p:nvSpPr>
          <p:cNvPr id="5" name="TextBox 4">
            <a:extLst>
              <a:ext uri="{FF2B5EF4-FFF2-40B4-BE49-F238E27FC236}">
                <a16:creationId xmlns:a16="http://schemas.microsoft.com/office/drawing/2014/main" id="{B3AF793C-0BD8-AC09-9B5F-7D843EB2EDBF}"/>
              </a:ext>
            </a:extLst>
          </p:cNvPr>
          <p:cNvSpPr txBox="1"/>
          <p:nvPr/>
        </p:nvSpPr>
        <p:spPr>
          <a:xfrm>
            <a:off x="5736436" y="1053965"/>
            <a:ext cx="2593649" cy="2893100"/>
          </a:xfrm>
          <a:prstGeom prst="rect">
            <a:avLst/>
          </a:prstGeom>
          <a:noFill/>
        </p:spPr>
        <p:txBody>
          <a:bodyPr wrap="square" rtlCol="0">
            <a:spAutoFit/>
          </a:bodyPr>
          <a:lstStyle/>
          <a:p>
            <a:r>
              <a:rPr lang="en-CA" dirty="0"/>
              <a:t>(1) The Canadian landmass is covered by a total of 26 tiles.</a:t>
            </a:r>
          </a:p>
          <a:p>
            <a:endParaRPr lang="en-CA" dirty="0"/>
          </a:p>
          <a:p>
            <a:r>
              <a:rPr lang="en-CA" dirty="0"/>
              <a:t>(2) Each tile covers a ground area of 900 x 900 square kilometers.</a:t>
            </a:r>
          </a:p>
          <a:p>
            <a:endParaRPr lang="en-CA" dirty="0"/>
          </a:p>
          <a:p>
            <a:r>
              <a:rPr lang="en-CA" dirty="0"/>
              <a:t>(3) A product image for a tile at 20m resolution contain 45000x 45000 pixels.</a:t>
            </a:r>
          </a:p>
          <a:p>
            <a:endParaRPr lang="en-CA" dirty="0"/>
          </a:p>
          <a:p>
            <a:r>
              <a:rPr lang="en-CA" dirty="0">
                <a:solidFill>
                  <a:srgbClr val="FF0000"/>
                </a:solidFill>
              </a:rPr>
              <a:t>(4) Customized areas can also be specified for a production </a:t>
            </a:r>
          </a:p>
        </p:txBody>
      </p:sp>
      <p:sp>
        <p:nvSpPr>
          <p:cNvPr id="6" name="TextBox 5">
            <a:extLst>
              <a:ext uri="{FF2B5EF4-FFF2-40B4-BE49-F238E27FC236}">
                <a16:creationId xmlns:a16="http://schemas.microsoft.com/office/drawing/2014/main" id="{AA5A7786-12CF-52D9-CE0C-6AC3C6F4C544}"/>
              </a:ext>
            </a:extLst>
          </p:cNvPr>
          <p:cNvSpPr txBox="1"/>
          <p:nvPr/>
        </p:nvSpPr>
        <p:spPr>
          <a:xfrm>
            <a:off x="1934179" y="271870"/>
            <a:ext cx="4740400" cy="400110"/>
          </a:xfrm>
          <a:prstGeom prst="rect">
            <a:avLst/>
          </a:prstGeom>
          <a:noFill/>
        </p:spPr>
        <p:txBody>
          <a:bodyPr wrap="none" rtlCol="0">
            <a:spAutoFit/>
          </a:bodyPr>
          <a:lstStyle/>
          <a:p>
            <a:r>
              <a:rPr lang="en-CA" sz="2000" b="1" dirty="0"/>
              <a:t>Tile Grid System Used for Production</a:t>
            </a:r>
          </a:p>
        </p:txBody>
      </p:sp>
    </p:spTree>
    <p:extLst>
      <p:ext uri="{BB962C8B-B14F-4D97-AF65-F5344CB8AC3E}">
        <p14:creationId xmlns:p14="http://schemas.microsoft.com/office/powerpoint/2010/main" val="306256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p:nvPr/>
        </p:nvSpPr>
        <p:spPr>
          <a:xfrm>
            <a:off x="7061400" y="1518988"/>
            <a:ext cx="1384500" cy="2353500"/>
          </a:xfrm>
          <a:prstGeom prst="rect">
            <a:avLst/>
          </a:prstGeom>
          <a:solidFill>
            <a:srgbClr val="D6E3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15"/>
          <p:cNvSpPr/>
          <p:nvPr/>
        </p:nvSpPr>
        <p:spPr>
          <a:xfrm>
            <a:off x="531175" y="1112498"/>
            <a:ext cx="1120500" cy="8334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Trained LEAF ANN</a:t>
            </a:r>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p:txBody>
      </p:sp>
      <p:pic>
        <p:nvPicPr>
          <p:cNvPr id="71" name="Google Shape;71;p15"/>
          <p:cNvPicPr preferRelativeResize="0"/>
          <p:nvPr/>
        </p:nvPicPr>
        <p:blipFill rotWithShape="1">
          <a:blip r:embed="rId3">
            <a:alphaModFix/>
          </a:blip>
          <a:srcRect/>
          <a:stretch/>
        </p:blipFill>
        <p:spPr>
          <a:xfrm>
            <a:off x="667150" y="1406625"/>
            <a:ext cx="852900" cy="490300"/>
          </a:xfrm>
          <a:prstGeom prst="rect">
            <a:avLst/>
          </a:prstGeom>
          <a:noFill/>
          <a:ln>
            <a:noFill/>
          </a:ln>
        </p:spPr>
      </p:pic>
      <p:sp>
        <p:nvSpPr>
          <p:cNvPr id="72" name="Google Shape;72;p15"/>
          <p:cNvSpPr/>
          <p:nvPr/>
        </p:nvSpPr>
        <p:spPr>
          <a:xfrm>
            <a:off x="531175" y="3385776"/>
            <a:ext cx="1120500" cy="8847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 Land Cover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3" name="Google Shape;73;p15" descr="Land Cover Products"/>
          <p:cNvPicPr preferRelativeResize="0"/>
          <p:nvPr/>
        </p:nvPicPr>
        <p:blipFill rotWithShape="1">
          <a:blip r:embed="rId4">
            <a:alphaModFix/>
          </a:blip>
          <a:srcRect/>
          <a:stretch/>
        </p:blipFill>
        <p:spPr>
          <a:xfrm>
            <a:off x="663025" y="3679950"/>
            <a:ext cx="857025" cy="490300"/>
          </a:xfrm>
          <a:prstGeom prst="rect">
            <a:avLst/>
          </a:prstGeom>
          <a:noFill/>
          <a:ln>
            <a:noFill/>
          </a:ln>
        </p:spPr>
      </p:pic>
      <p:sp>
        <p:nvSpPr>
          <p:cNvPr id="74" name="Google Shape;74;p15"/>
          <p:cNvSpPr/>
          <p:nvPr/>
        </p:nvSpPr>
        <p:spPr>
          <a:xfrm>
            <a:off x="2047475" y="2271325"/>
            <a:ext cx="1120500" cy="8088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Composited Image</a:t>
            </a:r>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p:txBody>
      </p:sp>
      <p:pic>
        <p:nvPicPr>
          <p:cNvPr id="75" name="Google Shape;75;p15" descr="Hard Drives Electronics Accessory 2000*2000 transprent Png Free Download -  Electronics Accessory, Hardware, Portable Media Player. - CleanPNG / KissPNG"/>
          <p:cNvPicPr preferRelativeResize="0"/>
          <p:nvPr/>
        </p:nvPicPr>
        <p:blipFill rotWithShape="1">
          <a:blip r:embed="rId5">
            <a:alphaModFix/>
          </a:blip>
          <a:srcRect/>
          <a:stretch/>
        </p:blipFill>
        <p:spPr>
          <a:xfrm>
            <a:off x="7285692" y="3181582"/>
            <a:ext cx="857034" cy="490309"/>
          </a:xfrm>
          <a:prstGeom prst="rect">
            <a:avLst/>
          </a:prstGeom>
          <a:noFill/>
          <a:ln>
            <a:noFill/>
          </a:ln>
        </p:spPr>
      </p:pic>
      <p:sp>
        <p:nvSpPr>
          <p:cNvPr id="76" name="Google Shape;76;p15"/>
          <p:cNvSpPr/>
          <p:nvPr/>
        </p:nvSpPr>
        <p:spPr>
          <a:xfrm>
            <a:off x="531288" y="2246813"/>
            <a:ext cx="1120500" cy="8334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GEE Data Catalog</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7" name="Google Shape;77;p15"/>
          <p:cNvPicPr preferRelativeResize="0"/>
          <p:nvPr/>
        </p:nvPicPr>
        <p:blipFill rotWithShape="1">
          <a:blip r:embed="rId6">
            <a:alphaModFix/>
          </a:blip>
          <a:srcRect/>
          <a:stretch/>
        </p:blipFill>
        <p:spPr>
          <a:xfrm>
            <a:off x="663025" y="2468825"/>
            <a:ext cx="857025" cy="558900"/>
          </a:xfrm>
          <a:prstGeom prst="rect">
            <a:avLst/>
          </a:prstGeom>
          <a:noFill/>
          <a:ln>
            <a:noFill/>
          </a:ln>
        </p:spPr>
      </p:pic>
      <p:pic>
        <p:nvPicPr>
          <p:cNvPr id="78" name="Google Shape;78;p15"/>
          <p:cNvPicPr preferRelativeResize="0"/>
          <p:nvPr/>
        </p:nvPicPr>
        <p:blipFill rotWithShape="1">
          <a:blip r:embed="rId7">
            <a:alphaModFix/>
          </a:blip>
          <a:srcRect/>
          <a:stretch/>
        </p:blipFill>
        <p:spPr>
          <a:xfrm>
            <a:off x="7137026" y="1702381"/>
            <a:ext cx="1233226" cy="637403"/>
          </a:xfrm>
          <a:prstGeom prst="rect">
            <a:avLst/>
          </a:prstGeom>
          <a:noFill/>
          <a:ln>
            <a:noFill/>
          </a:ln>
        </p:spPr>
      </p:pic>
      <p:sp>
        <p:nvSpPr>
          <p:cNvPr id="79" name="Google Shape;79;p15"/>
          <p:cNvSpPr/>
          <p:nvPr/>
        </p:nvSpPr>
        <p:spPr>
          <a:xfrm>
            <a:off x="5145975" y="2786100"/>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latin typeface="Calibri"/>
              <a:ea typeface="Calibri"/>
              <a:cs typeface="Calibri"/>
              <a:sym typeface="Calibri"/>
            </a:endParaRPr>
          </a:p>
          <a:p>
            <a:pPr marL="0" marR="0" lvl="0" indent="0" algn="ctr" rtl="0">
              <a:spcBef>
                <a:spcPts val="0"/>
              </a:spcBef>
              <a:spcAft>
                <a:spcPts val="0"/>
              </a:spcAft>
              <a:buNone/>
            </a:pPr>
            <a:r>
              <a:rPr lang="en" sz="1000" b="1">
                <a:solidFill>
                  <a:srgbClr val="000000"/>
                </a:solidFill>
                <a:latin typeface="Calibri"/>
                <a:ea typeface="Calibri"/>
                <a:cs typeface="Calibri"/>
                <a:sym typeface="Calibri"/>
              </a:rPr>
              <a:t>fCOVER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80" name="Google Shape;80;p15"/>
          <p:cNvPicPr preferRelativeResize="0"/>
          <p:nvPr/>
        </p:nvPicPr>
        <p:blipFill rotWithShape="1">
          <a:blip r:embed="rId8">
            <a:alphaModFix/>
          </a:blip>
          <a:srcRect/>
          <a:stretch/>
        </p:blipFill>
        <p:spPr>
          <a:xfrm>
            <a:off x="5286750" y="3037701"/>
            <a:ext cx="773200" cy="395700"/>
          </a:xfrm>
          <a:prstGeom prst="rect">
            <a:avLst/>
          </a:prstGeom>
          <a:noFill/>
          <a:ln>
            <a:noFill/>
          </a:ln>
        </p:spPr>
      </p:pic>
      <p:sp>
        <p:nvSpPr>
          <p:cNvPr id="81" name="Google Shape;81;p15"/>
          <p:cNvSpPr/>
          <p:nvPr/>
        </p:nvSpPr>
        <p:spPr>
          <a:xfrm>
            <a:off x="5145975" y="1896925"/>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latin typeface="Calibri"/>
              <a:ea typeface="Calibri"/>
              <a:cs typeface="Calibri"/>
              <a:sym typeface="Calibri"/>
            </a:endParaRPr>
          </a:p>
          <a:p>
            <a:pPr marL="0" marR="0" lvl="0" indent="0" algn="ctr" rtl="0">
              <a:spcBef>
                <a:spcPts val="0"/>
              </a:spcBef>
              <a:spcAft>
                <a:spcPts val="0"/>
              </a:spcAft>
              <a:buNone/>
            </a:pPr>
            <a:r>
              <a:rPr lang="en" sz="1000" b="1">
                <a:solidFill>
                  <a:srgbClr val="000000"/>
                </a:solidFill>
                <a:latin typeface="Calibri"/>
                <a:ea typeface="Calibri"/>
                <a:cs typeface="Calibri"/>
                <a:sym typeface="Calibri"/>
              </a:rPr>
              <a:t>LAI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82" name="Google Shape;82;p15"/>
          <p:cNvPicPr preferRelativeResize="0"/>
          <p:nvPr/>
        </p:nvPicPr>
        <p:blipFill rotWithShape="1">
          <a:blip r:embed="rId9">
            <a:alphaModFix/>
          </a:blip>
          <a:srcRect/>
          <a:stretch/>
        </p:blipFill>
        <p:spPr>
          <a:xfrm>
            <a:off x="5277825" y="2145250"/>
            <a:ext cx="773200" cy="395700"/>
          </a:xfrm>
          <a:prstGeom prst="rect">
            <a:avLst/>
          </a:prstGeom>
          <a:noFill/>
          <a:ln>
            <a:noFill/>
          </a:ln>
        </p:spPr>
      </p:pic>
      <p:cxnSp>
        <p:nvCxnSpPr>
          <p:cNvPr id="83" name="Google Shape;83;p15"/>
          <p:cNvCxnSpPr>
            <a:stCxn id="70" idx="3"/>
            <a:endCxn id="84" idx="0"/>
          </p:cNvCxnSpPr>
          <p:nvPr/>
        </p:nvCxnSpPr>
        <p:spPr>
          <a:xfrm>
            <a:off x="1651675" y="1529198"/>
            <a:ext cx="2385600" cy="558900"/>
          </a:xfrm>
          <a:prstGeom prst="bentConnector2">
            <a:avLst/>
          </a:prstGeom>
          <a:noFill/>
          <a:ln w="38100" cap="flat" cmpd="sng">
            <a:solidFill>
              <a:srgbClr val="00B050"/>
            </a:solidFill>
            <a:prstDash val="solid"/>
            <a:round/>
            <a:headEnd type="none" w="sm" len="sm"/>
            <a:tailEnd type="triangle" w="lg" len="lg"/>
          </a:ln>
        </p:spPr>
      </p:cxnSp>
      <p:cxnSp>
        <p:nvCxnSpPr>
          <p:cNvPr id="85" name="Google Shape;85;p15"/>
          <p:cNvCxnSpPr>
            <a:stCxn id="76" idx="3"/>
            <a:endCxn id="74" idx="1"/>
          </p:cNvCxnSpPr>
          <p:nvPr/>
        </p:nvCxnSpPr>
        <p:spPr>
          <a:xfrm>
            <a:off x="1651788" y="2663513"/>
            <a:ext cx="395700" cy="12300"/>
          </a:xfrm>
          <a:prstGeom prst="straightConnector1">
            <a:avLst/>
          </a:prstGeom>
          <a:noFill/>
          <a:ln w="34925" cap="flat" cmpd="sng">
            <a:solidFill>
              <a:srgbClr val="00B050"/>
            </a:solidFill>
            <a:prstDash val="solid"/>
            <a:round/>
            <a:headEnd type="none" w="sm" len="sm"/>
            <a:tailEnd type="triangle" w="lg" len="lg"/>
          </a:ln>
        </p:spPr>
      </p:cxnSp>
      <p:cxnSp>
        <p:nvCxnSpPr>
          <p:cNvPr id="86" name="Google Shape;86;p15"/>
          <p:cNvCxnSpPr/>
          <p:nvPr/>
        </p:nvCxnSpPr>
        <p:spPr>
          <a:xfrm>
            <a:off x="3168202" y="2688035"/>
            <a:ext cx="461400" cy="0"/>
          </a:xfrm>
          <a:prstGeom prst="straightConnector1">
            <a:avLst/>
          </a:prstGeom>
          <a:noFill/>
          <a:ln w="34925" cap="flat" cmpd="sng">
            <a:solidFill>
              <a:srgbClr val="00B050"/>
            </a:solidFill>
            <a:prstDash val="solid"/>
            <a:round/>
            <a:headEnd type="none" w="sm" len="sm"/>
            <a:tailEnd type="triangle" w="lg" len="lg"/>
          </a:ln>
        </p:spPr>
      </p:cxnSp>
      <p:cxnSp>
        <p:nvCxnSpPr>
          <p:cNvPr id="87" name="Google Shape;87;p15"/>
          <p:cNvCxnSpPr>
            <a:stCxn id="72" idx="3"/>
            <a:endCxn id="84" idx="2"/>
          </p:cNvCxnSpPr>
          <p:nvPr/>
        </p:nvCxnSpPr>
        <p:spPr>
          <a:xfrm rot="10800000" flipH="1">
            <a:off x="1651675" y="3238926"/>
            <a:ext cx="2385600" cy="589200"/>
          </a:xfrm>
          <a:prstGeom prst="bentConnector2">
            <a:avLst/>
          </a:prstGeom>
          <a:noFill/>
          <a:ln w="38100" cap="flat" cmpd="sng">
            <a:solidFill>
              <a:srgbClr val="00B050"/>
            </a:solidFill>
            <a:prstDash val="solid"/>
            <a:round/>
            <a:headEnd type="none" w="sm" len="sm"/>
            <a:tailEnd type="triangle" w="lg" len="lg"/>
          </a:ln>
        </p:spPr>
      </p:cxnSp>
      <p:cxnSp>
        <p:nvCxnSpPr>
          <p:cNvPr id="88" name="Google Shape;88;p15"/>
          <p:cNvCxnSpPr>
            <a:stCxn id="84" idx="3"/>
            <a:endCxn id="81" idx="1"/>
          </p:cNvCxnSpPr>
          <p:nvPr/>
        </p:nvCxnSpPr>
        <p:spPr>
          <a:xfrm rot="10800000" flipH="1">
            <a:off x="4465825" y="2267821"/>
            <a:ext cx="680100" cy="3957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89" name="Google Shape;89;p15"/>
          <p:cNvCxnSpPr>
            <a:stCxn id="84" idx="3"/>
            <a:endCxn id="79" idx="1"/>
          </p:cNvCxnSpPr>
          <p:nvPr/>
        </p:nvCxnSpPr>
        <p:spPr>
          <a:xfrm>
            <a:off x="4465825" y="2663521"/>
            <a:ext cx="680100" cy="4935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90" name="Google Shape;90;p15"/>
          <p:cNvCxnSpPr>
            <a:stCxn id="81" idx="3"/>
            <a:endCxn id="69" idx="1"/>
          </p:cNvCxnSpPr>
          <p:nvPr/>
        </p:nvCxnSpPr>
        <p:spPr>
          <a:xfrm>
            <a:off x="6200775" y="2267875"/>
            <a:ext cx="860700" cy="427800"/>
          </a:xfrm>
          <a:prstGeom prst="bentConnector3">
            <a:avLst>
              <a:gd name="adj1" fmla="val 49996"/>
            </a:avLst>
          </a:prstGeom>
          <a:noFill/>
          <a:ln w="38100" cap="flat" cmpd="sng">
            <a:solidFill>
              <a:srgbClr val="00B050"/>
            </a:solidFill>
            <a:prstDash val="solid"/>
            <a:round/>
            <a:headEnd type="none" w="sm" len="sm"/>
            <a:tailEnd type="triangle" w="lg" len="lg"/>
          </a:ln>
        </p:spPr>
      </p:cxnSp>
      <p:cxnSp>
        <p:nvCxnSpPr>
          <p:cNvPr id="91" name="Google Shape;91;p15"/>
          <p:cNvCxnSpPr>
            <a:stCxn id="79" idx="3"/>
            <a:endCxn id="69" idx="1"/>
          </p:cNvCxnSpPr>
          <p:nvPr/>
        </p:nvCxnSpPr>
        <p:spPr>
          <a:xfrm rot="10800000" flipH="1">
            <a:off x="6200775" y="2695650"/>
            <a:ext cx="860700" cy="461400"/>
          </a:xfrm>
          <a:prstGeom prst="bentConnector3">
            <a:avLst>
              <a:gd name="adj1" fmla="val 49996"/>
            </a:avLst>
          </a:prstGeom>
          <a:noFill/>
          <a:ln w="38100" cap="flat" cmpd="sng">
            <a:solidFill>
              <a:srgbClr val="00B050"/>
            </a:solidFill>
            <a:prstDash val="solid"/>
            <a:round/>
            <a:headEnd type="none" w="sm" len="sm"/>
            <a:tailEnd type="triangle" w="lg" len="lg"/>
          </a:ln>
        </p:spPr>
      </p:cxnSp>
      <p:sp>
        <p:nvSpPr>
          <p:cNvPr id="92" name="Google Shape;92;p15"/>
          <p:cNvSpPr/>
          <p:nvPr/>
        </p:nvSpPr>
        <p:spPr>
          <a:xfrm>
            <a:off x="7405725" y="2339775"/>
            <a:ext cx="191400" cy="833400"/>
          </a:xfrm>
          <a:prstGeom prst="downArrow">
            <a:avLst>
              <a:gd name="adj1" fmla="val 50000"/>
              <a:gd name="adj2" fmla="val 50000"/>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3" name="Google Shape;93;p15"/>
          <p:cNvSpPr txBox="1"/>
          <p:nvPr/>
        </p:nvSpPr>
        <p:spPr>
          <a:xfrm>
            <a:off x="531300" y="383575"/>
            <a:ext cx="7914600" cy="477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500" b="1" dirty="0">
                <a:solidFill>
                  <a:srgbClr val="000000"/>
                </a:solidFill>
                <a:latin typeface="Calibri"/>
                <a:ea typeface="Calibri"/>
                <a:cs typeface="Calibri"/>
                <a:sym typeface="Calibri"/>
              </a:rPr>
              <a:t>Flowchart of the GEE LEAF Production Tool</a:t>
            </a:r>
            <a:endParaRPr sz="2500" b="1" dirty="0">
              <a:solidFill>
                <a:srgbClr val="000000"/>
              </a:solidFill>
              <a:latin typeface="Calibri"/>
              <a:ea typeface="Calibri"/>
              <a:cs typeface="Calibri"/>
              <a:sym typeface="Calibri"/>
            </a:endParaRPr>
          </a:p>
        </p:txBody>
      </p:sp>
      <p:sp>
        <p:nvSpPr>
          <p:cNvPr id="94" name="Google Shape;94;p15"/>
          <p:cNvSpPr/>
          <p:nvPr/>
        </p:nvSpPr>
        <p:spPr>
          <a:xfrm>
            <a:off x="5145975" y="1007750"/>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5" name="Google Shape;95;p15"/>
          <p:cNvSpPr/>
          <p:nvPr/>
        </p:nvSpPr>
        <p:spPr>
          <a:xfrm>
            <a:off x="5153775" y="3667301"/>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dirty="0">
              <a:latin typeface="Calibri"/>
              <a:ea typeface="Calibri"/>
              <a:cs typeface="Calibri"/>
              <a:sym typeface="Calibri"/>
            </a:endParaRPr>
          </a:p>
          <a:p>
            <a:pPr marL="0" marR="0" lvl="0" indent="0" algn="ctr" rtl="0">
              <a:spcBef>
                <a:spcPts val="0"/>
              </a:spcBef>
              <a:spcAft>
                <a:spcPts val="0"/>
              </a:spcAft>
              <a:buNone/>
            </a:pPr>
            <a:r>
              <a:rPr lang="en" sz="1000" b="1" dirty="0">
                <a:solidFill>
                  <a:srgbClr val="000000"/>
                </a:solidFill>
                <a:latin typeface="Calibri"/>
                <a:ea typeface="Calibri"/>
                <a:cs typeface="Calibri"/>
                <a:sym typeface="Calibri"/>
              </a:rPr>
              <a:t>fAPAR Map</a:t>
            </a:r>
            <a:endParaRPr sz="1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pic>
        <p:nvPicPr>
          <p:cNvPr id="96" name="Google Shape;96;p15"/>
          <p:cNvPicPr preferRelativeResize="0"/>
          <p:nvPr/>
        </p:nvPicPr>
        <p:blipFill rotWithShape="1">
          <a:blip r:embed="rId10">
            <a:alphaModFix/>
          </a:blip>
          <a:srcRect/>
          <a:stretch/>
        </p:blipFill>
        <p:spPr>
          <a:xfrm>
            <a:off x="5295038" y="1284975"/>
            <a:ext cx="756625" cy="363525"/>
          </a:xfrm>
          <a:prstGeom prst="rect">
            <a:avLst/>
          </a:prstGeom>
          <a:noFill/>
          <a:ln>
            <a:noFill/>
          </a:ln>
        </p:spPr>
      </p:pic>
      <p:pic>
        <p:nvPicPr>
          <p:cNvPr id="97" name="Google Shape;97;p15"/>
          <p:cNvPicPr preferRelativeResize="0"/>
          <p:nvPr/>
        </p:nvPicPr>
        <p:blipFill rotWithShape="1">
          <a:blip r:embed="rId11">
            <a:alphaModFix/>
          </a:blip>
          <a:srcRect/>
          <a:stretch/>
        </p:blipFill>
        <p:spPr>
          <a:xfrm>
            <a:off x="5294550" y="3930125"/>
            <a:ext cx="773200" cy="395700"/>
          </a:xfrm>
          <a:prstGeom prst="rect">
            <a:avLst/>
          </a:prstGeom>
          <a:noFill/>
          <a:ln>
            <a:noFill/>
          </a:ln>
        </p:spPr>
      </p:pic>
      <p:cxnSp>
        <p:nvCxnSpPr>
          <p:cNvPr id="98" name="Google Shape;98;p15"/>
          <p:cNvCxnSpPr>
            <a:stCxn id="84" idx="3"/>
            <a:endCxn id="95" idx="1"/>
          </p:cNvCxnSpPr>
          <p:nvPr/>
        </p:nvCxnSpPr>
        <p:spPr>
          <a:xfrm>
            <a:off x="4465825" y="2663521"/>
            <a:ext cx="687900" cy="1374600"/>
          </a:xfrm>
          <a:prstGeom prst="bentConnector3">
            <a:avLst>
              <a:gd name="adj1" fmla="val 34667"/>
            </a:avLst>
          </a:prstGeom>
          <a:noFill/>
          <a:ln w="38100" cap="flat" cmpd="sng">
            <a:solidFill>
              <a:srgbClr val="00B050"/>
            </a:solidFill>
            <a:prstDash val="solid"/>
            <a:round/>
            <a:headEnd type="none" w="sm" len="sm"/>
            <a:tailEnd type="triangle" w="lg" len="lg"/>
          </a:ln>
        </p:spPr>
      </p:cxnSp>
      <p:cxnSp>
        <p:nvCxnSpPr>
          <p:cNvPr id="99" name="Google Shape;99;p15"/>
          <p:cNvCxnSpPr>
            <a:stCxn id="84" idx="3"/>
            <a:endCxn id="94" idx="1"/>
          </p:cNvCxnSpPr>
          <p:nvPr/>
        </p:nvCxnSpPr>
        <p:spPr>
          <a:xfrm rot="10800000" flipH="1">
            <a:off x="4465825" y="1378621"/>
            <a:ext cx="680100" cy="12849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100" name="Google Shape;100;p15"/>
          <p:cNvCxnSpPr>
            <a:stCxn id="94" idx="3"/>
            <a:endCxn id="69" idx="1"/>
          </p:cNvCxnSpPr>
          <p:nvPr/>
        </p:nvCxnSpPr>
        <p:spPr>
          <a:xfrm>
            <a:off x="6200775" y="1378700"/>
            <a:ext cx="860700" cy="1317000"/>
          </a:xfrm>
          <a:prstGeom prst="bentConnector3">
            <a:avLst>
              <a:gd name="adj1" fmla="val 49996"/>
            </a:avLst>
          </a:prstGeom>
          <a:noFill/>
          <a:ln w="38100" cap="flat" cmpd="sng">
            <a:solidFill>
              <a:srgbClr val="00B050"/>
            </a:solidFill>
            <a:prstDash val="solid"/>
            <a:round/>
            <a:headEnd type="none" w="sm" len="sm"/>
            <a:tailEnd type="triangle" w="lg" len="lg"/>
          </a:ln>
        </p:spPr>
      </p:cxnSp>
      <p:cxnSp>
        <p:nvCxnSpPr>
          <p:cNvPr id="101" name="Google Shape;101;p15"/>
          <p:cNvCxnSpPr>
            <a:stCxn id="95" idx="3"/>
            <a:endCxn id="69" idx="1"/>
          </p:cNvCxnSpPr>
          <p:nvPr/>
        </p:nvCxnSpPr>
        <p:spPr>
          <a:xfrm rot="10800000" flipH="1">
            <a:off x="6208575" y="2695751"/>
            <a:ext cx="852900" cy="1342500"/>
          </a:xfrm>
          <a:prstGeom prst="bentConnector3">
            <a:avLst>
              <a:gd name="adj1" fmla="val 49996"/>
            </a:avLst>
          </a:prstGeom>
          <a:noFill/>
          <a:ln w="38100" cap="flat" cmpd="sng">
            <a:solidFill>
              <a:srgbClr val="00B050"/>
            </a:solidFill>
            <a:prstDash val="solid"/>
            <a:round/>
            <a:headEnd type="none" w="sm" len="sm"/>
            <a:tailEnd type="triangle" w="lg" len="lg"/>
          </a:ln>
        </p:spPr>
      </p:cxnSp>
      <p:pic>
        <p:nvPicPr>
          <p:cNvPr id="102" name="Google Shape;102;p15"/>
          <p:cNvPicPr preferRelativeResize="0"/>
          <p:nvPr/>
        </p:nvPicPr>
        <p:blipFill rotWithShape="1">
          <a:blip r:embed="rId12">
            <a:alphaModFix/>
          </a:blip>
          <a:srcRect/>
          <a:stretch/>
        </p:blipFill>
        <p:spPr>
          <a:xfrm>
            <a:off x="2172025" y="2450975"/>
            <a:ext cx="860700" cy="558900"/>
          </a:xfrm>
          <a:prstGeom prst="rect">
            <a:avLst/>
          </a:prstGeom>
          <a:noFill/>
          <a:ln>
            <a:noFill/>
          </a:ln>
        </p:spPr>
      </p:pic>
      <p:pic>
        <p:nvPicPr>
          <p:cNvPr id="84" name="Google Shape;84;p15"/>
          <p:cNvPicPr preferRelativeResize="0"/>
          <p:nvPr/>
        </p:nvPicPr>
        <p:blipFill>
          <a:blip r:embed="rId13">
            <a:alphaModFix/>
          </a:blip>
          <a:stretch>
            <a:fillRect/>
          </a:stretch>
        </p:blipFill>
        <p:spPr>
          <a:xfrm>
            <a:off x="3608800" y="2088213"/>
            <a:ext cx="857025" cy="1150617"/>
          </a:xfrm>
          <a:prstGeom prst="rect">
            <a:avLst/>
          </a:prstGeom>
          <a:noFill/>
          <a:ln>
            <a:noFill/>
          </a:ln>
        </p:spPr>
      </p:pic>
      <p:sp>
        <p:nvSpPr>
          <p:cNvPr id="103" name="Google Shape;103;p15"/>
          <p:cNvSpPr txBox="1"/>
          <p:nvPr/>
        </p:nvSpPr>
        <p:spPr>
          <a:xfrm>
            <a:off x="5145975" y="1005350"/>
            <a:ext cx="1054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Albedo Map</a:t>
            </a:r>
            <a:endParaRPr sz="1000" b="1"/>
          </a:p>
        </p:txBody>
      </p:sp>
      <p:sp>
        <p:nvSpPr>
          <p:cNvPr id="104" name="Google Shape;104;p15"/>
          <p:cNvSpPr/>
          <p:nvPr/>
        </p:nvSpPr>
        <p:spPr>
          <a:xfrm>
            <a:off x="7865775" y="2339775"/>
            <a:ext cx="191400" cy="833400"/>
          </a:xfrm>
          <a:prstGeom prst="downArrow">
            <a:avLst>
              <a:gd name="adj1" fmla="val 50000"/>
              <a:gd name="adj2" fmla="val 50000"/>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25106" y="279037"/>
            <a:ext cx="78937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Development Environments of the GEE LEAF Production Tool</a:t>
            </a:r>
            <a:endParaRPr sz="2000" b="1" dirty="0"/>
          </a:p>
        </p:txBody>
      </p:sp>
      <p:pic>
        <p:nvPicPr>
          <p:cNvPr id="61" name="Google Shape;61;p14"/>
          <p:cNvPicPr preferRelativeResize="0"/>
          <p:nvPr/>
        </p:nvPicPr>
        <p:blipFill>
          <a:blip r:embed="rId3">
            <a:alphaModFix/>
          </a:blip>
          <a:stretch>
            <a:fillRect/>
          </a:stretch>
        </p:blipFill>
        <p:spPr>
          <a:xfrm>
            <a:off x="649747" y="959738"/>
            <a:ext cx="2843101" cy="3224025"/>
          </a:xfrm>
          <a:prstGeom prst="rect">
            <a:avLst/>
          </a:prstGeom>
          <a:noFill/>
          <a:ln>
            <a:noFill/>
          </a:ln>
        </p:spPr>
      </p:pic>
      <p:sp>
        <p:nvSpPr>
          <p:cNvPr id="64" name="Google Shape;64;p14"/>
          <p:cNvSpPr txBox="1"/>
          <p:nvPr/>
        </p:nvSpPr>
        <p:spPr>
          <a:xfrm>
            <a:off x="508544" y="4190451"/>
            <a:ext cx="7956536"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t>          Module development with VS Code                     Execution with Jupyter Notebook                          Backup with GitHub</a:t>
            </a:r>
            <a:endParaRPr sz="1000" b="1" dirty="0"/>
          </a:p>
        </p:txBody>
      </p:sp>
      <p:pic>
        <p:nvPicPr>
          <p:cNvPr id="3" name="Picture 2">
            <a:extLst>
              <a:ext uri="{FF2B5EF4-FFF2-40B4-BE49-F238E27FC236}">
                <a16:creationId xmlns:a16="http://schemas.microsoft.com/office/drawing/2014/main" id="{9BBB007E-C3E2-20E1-49E8-AD9EA1D0DAAF}"/>
              </a:ext>
            </a:extLst>
          </p:cNvPr>
          <p:cNvPicPr>
            <a:picLocks noChangeAspect="1"/>
          </p:cNvPicPr>
          <p:nvPr/>
        </p:nvPicPr>
        <p:blipFill>
          <a:blip r:embed="rId4"/>
          <a:stretch>
            <a:fillRect/>
          </a:stretch>
        </p:blipFill>
        <p:spPr>
          <a:xfrm>
            <a:off x="6151791" y="949706"/>
            <a:ext cx="2298619" cy="3237401"/>
          </a:xfrm>
          <a:prstGeom prst="rect">
            <a:avLst/>
          </a:prstGeom>
        </p:spPr>
      </p:pic>
      <p:pic>
        <p:nvPicPr>
          <p:cNvPr id="5" name="Picture 4">
            <a:extLst>
              <a:ext uri="{FF2B5EF4-FFF2-40B4-BE49-F238E27FC236}">
                <a16:creationId xmlns:a16="http://schemas.microsoft.com/office/drawing/2014/main" id="{277E7DFC-FAEF-B25E-DDB6-493A613000B3}"/>
              </a:ext>
            </a:extLst>
          </p:cNvPr>
          <p:cNvPicPr>
            <a:picLocks noChangeAspect="1"/>
          </p:cNvPicPr>
          <p:nvPr/>
        </p:nvPicPr>
        <p:blipFill>
          <a:blip r:embed="rId5"/>
          <a:stretch>
            <a:fillRect/>
          </a:stretch>
        </p:blipFill>
        <p:spPr>
          <a:xfrm>
            <a:off x="3673010" y="953049"/>
            <a:ext cx="2298619" cy="32374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1AF-C852-29B8-8379-3DAFDA5E7C08}"/>
              </a:ext>
            </a:extLst>
          </p:cNvPr>
          <p:cNvSpPr>
            <a:spLocks noGrp="1"/>
          </p:cNvSpPr>
          <p:nvPr>
            <p:ph type="title"/>
          </p:nvPr>
        </p:nvSpPr>
        <p:spPr>
          <a:xfrm>
            <a:off x="311700" y="177896"/>
            <a:ext cx="8520600" cy="762189"/>
          </a:xfrm>
        </p:spPr>
        <p:txBody>
          <a:bodyPr>
            <a:normAutofit/>
          </a:bodyPr>
          <a:lstStyle/>
          <a:p>
            <a:pPr algn="ctr"/>
            <a:r>
              <a:rPr lang="en-CA" sz="2000" b="1" dirty="0"/>
              <a:t>Public GitHub Site of the GEE LEAF Production Tool </a:t>
            </a:r>
            <a:br>
              <a:rPr lang="en-CA" dirty="0"/>
            </a:br>
            <a:r>
              <a:rPr lang="en-CA" sz="1800" dirty="0"/>
              <a:t>(</a:t>
            </a:r>
            <a:r>
              <a:rPr lang="en-CA" sz="1800" dirty="0">
                <a:hlinkClick r:id="rId3"/>
              </a:rPr>
              <a:t>https://github.com/fqqlsun/LEAF_production</a:t>
            </a:r>
            <a:r>
              <a:rPr lang="en-CA" sz="1800" dirty="0"/>
              <a:t>)</a:t>
            </a:r>
          </a:p>
        </p:txBody>
      </p:sp>
      <p:pic>
        <p:nvPicPr>
          <p:cNvPr id="5" name="Picture 4">
            <a:extLst>
              <a:ext uri="{FF2B5EF4-FFF2-40B4-BE49-F238E27FC236}">
                <a16:creationId xmlns:a16="http://schemas.microsoft.com/office/drawing/2014/main" id="{1C270EFD-9F89-B3F6-B224-6FA8C4AEABBE}"/>
              </a:ext>
            </a:extLst>
          </p:cNvPr>
          <p:cNvPicPr>
            <a:picLocks noChangeAspect="1"/>
          </p:cNvPicPr>
          <p:nvPr/>
        </p:nvPicPr>
        <p:blipFill>
          <a:blip r:embed="rId4"/>
          <a:stretch>
            <a:fillRect/>
          </a:stretch>
        </p:blipFill>
        <p:spPr>
          <a:xfrm>
            <a:off x="404169" y="1136578"/>
            <a:ext cx="4930893" cy="3461107"/>
          </a:xfrm>
          <a:prstGeom prst="rect">
            <a:avLst/>
          </a:prstGeom>
        </p:spPr>
      </p:pic>
      <p:pic>
        <p:nvPicPr>
          <p:cNvPr id="9" name="Picture 8">
            <a:extLst>
              <a:ext uri="{FF2B5EF4-FFF2-40B4-BE49-F238E27FC236}">
                <a16:creationId xmlns:a16="http://schemas.microsoft.com/office/drawing/2014/main" id="{5FC627B0-E546-F5BE-CC00-FD583B87413F}"/>
              </a:ext>
            </a:extLst>
          </p:cNvPr>
          <p:cNvPicPr>
            <a:picLocks noChangeAspect="1"/>
          </p:cNvPicPr>
          <p:nvPr/>
        </p:nvPicPr>
        <p:blipFill>
          <a:blip r:embed="rId5"/>
          <a:stretch>
            <a:fillRect/>
          </a:stretch>
        </p:blipFill>
        <p:spPr>
          <a:xfrm>
            <a:off x="5399422" y="933022"/>
            <a:ext cx="3258215" cy="4017195"/>
          </a:xfrm>
          <a:prstGeom prst="rect">
            <a:avLst/>
          </a:prstGeom>
        </p:spPr>
      </p:pic>
    </p:spTree>
    <p:extLst>
      <p:ext uri="{BB962C8B-B14F-4D97-AF65-F5344CB8AC3E}">
        <p14:creationId xmlns:p14="http://schemas.microsoft.com/office/powerpoint/2010/main" val="3044120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6539-971C-DD51-3125-D55F4E5F88F3}"/>
              </a:ext>
            </a:extLst>
          </p:cNvPr>
          <p:cNvSpPr>
            <a:spLocks noGrp="1"/>
          </p:cNvSpPr>
          <p:nvPr>
            <p:ph type="title"/>
          </p:nvPr>
        </p:nvSpPr>
        <p:spPr>
          <a:xfrm>
            <a:off x="339843" y="325950"/>
            <a:ext cx="8464313" cy="427964"/>
          </a:xfrm>
        </p:spPr>
        <p:txBody>
          <a:bodyPr>
            <a:normAutofit fontScale="90000"/>
          </a:bodyPr>
          <a:lstStyle/>
          <a:p>
            <a:r>
              <a:rPr lang="en-CA" sz="2000" b="1" dirty="0"/>
              <a:t>Execution of GEE LEAF Production Tool</a:t>
            </a:r>
          </a:p>
        </p:txBody>
      </p:sp>
      <p:sp>
        <p:nvSpPr>
          <p:cNvPr id="5" name="TextBox 4">
            <a:extLst>
              <a:ext uri="{FF2B5EF4-FFF2-40B4-BE49-F238E27FC236}">
                <a16:creationId xmlns:a16="http://schemas.microsoft.com/office/drawing/2014/main" id="{BF5A594C-B98E-BEB9-FF09-52D63E1F7F48}"/>
              </a:ext>
            </a:extLst>
          </p:cNvPr>
          <p:cNvSpPr txBox="1"/>
          <p:nvPr/>
        </p:nvSpPr>
        <p:spPr>
          <a:xfrm>
            <a:off x="361551" y="819307"/>
            <a:ext cx="8420895" cy="738664"/>
          </a:xfrm>
          <a:prstGeom prst="rect">
            <a:avLst/>
          </a:prstGeom>
          <a:noFill/>
        </p:spPr>
        <p:txBody>
          <a:bodyPr wrap="none" rtlCol="0">
            <a:spAutoFit/>
          </a:bodyPr>
          <a:lstStyle/>
          <a:p>
            <a:r>
              <a:rPr lang="en-CA" dirty="0"/>
              <a:t>The notebook for running the LEAF production tool includes a dictionary that enables users to specify all</a:t>
            </a:r>
          </a:p>
          <a:p>
            <a:r>
              <a:rPr lang="en-CA" dirty="0"/>
              <a:t>the necessary parameters. With this dictionary, the execution of the LEAF production tool becomes </a:t>
            </a:r>
          </a:p>
          <a:p>
            <a:r>
              <a:rPr lang="en-CA" dirty="0"/>
              <a:t>straightforward and highly flexible. </a:t>
            </a:r>
          </a:p>
        </p:txBody>
      </p:sp>
      <p:sp>
        <p:nvSpPr>
          <p:cNvPr id="6" name="TextBox 5">
            <a:extLst>
              <a:ext uri="{FF2B5EF4-FFF2-40B4-BE49-F238E27FC236}">
                <a16:creationId xmlns:a16="http://schemas.microsoft.com/office/drawing/2014/main" id="{8C6F6DC2-688D-50D4-40AC-DF217A5D6D91}"/>
              </a:ext>
            </a:extLst>
          </p:cNvPr>
          <p:cNvSpPr txBox="1"/>
          <p:nvPr/>
        </p:nvSpPr>
        <p:spPr>
          <a:xfrm>
            <a:off x="379816" y="3514093"/>
            <a:ext cx="8312727" cy="1384995"/>
          </a:xfrm>
          <a:prstGeom prst="rect">
            <a:avLst/>
          </a:prstGeom>
          <a:noFill/>
        </p:spPr>
        <p:txBody>
          <a:bodyPr wrap="square" rtlCol="0">
            <a:spAutoFit/>
          </a:bodyPr>
          <a:lstStyle/>
          <a:p>
            <a:r>
              <a:rPr lang="en-CA" dirty="0"/>
              <a:t>There are three parameters (marked with blue box) accept lists of values. By using different combinations of the three lists, various production scenarios can be implemented. </a:t>
            </a:r>
          </a:p>
          <a:p>
            <a:endParaRPr lang="en-CA" dirty="0"/>
          </a:p>
          <a:p>
            <a:r>
              <a:rPr lang="en-CA" dirty="0"/>
              <a:t>For instance:</a:t>
            </a:r>
          </a:p>
          <a:p>
            <a:r>
              <a:rPr lang="en-CA" dirty="0">
                <a:solidFill>
                  <a:schemeClr val="accent1"/>
                </a:solidFill>
              </a:rPr>
              <a:t>‘months’: [5,6,7,8,9,10], ‘</a:t>
            </a:r>
            <a:r>
              <a:rPr lang="en-CA" dirty="0" err="1">
                <a:solidFill>
                  <a:schemeClr val="accent1"/>
                </a:solidFill>
              </a:rPr>
              <a:t>tile_names</a:t>
            </a:r>
            <a:r>
              <a:rPr lang="en-CA" dirty="0">
                <a:solidFill>
                  <a:schemeClr val="accent1"/>
                </a:solidFill>
              </a:rPr>
              <a:t>’: [‘tile55’], ‘</a:t>
            </a:r>
            <a:r>
              <a:rPr lang="en-CA" dirty="0" err="1">
                <a:solidFill>
                  <a:schemeClr val="accent1"/>
                </a:solidFill>
              </a:rPr>
              <a:t>prod_names</a:t>
            </a:r>
            <a:r>
              <a:rPr lang="en-CA" dirty="0">
                <a:solidFill>
                  <a:schemeClr val="accent1"/>
                </a:solidFill>
              </a:rPr>
              <a:t>’: [‘LAI’, ‘</a:t>
            </a:r>
            <a:r>
              <a:rPr lang="en-CA" dirty="0" err="1">
                <a:solidFill>
                  <a:schemeClr val="accent1"/>
                </a:solidFill>
              </a:rPr>
              <a:t>fAPAR</a:t>
            </a:r>
            <a:r>
              <a:rPr lang="en-CA" dirty="0">
                <a:solidFill>
                  <a:schemeClr val="accent1"/>
                </a:solidFill>
              </a:rPr>
              <a:t>’, ‘</a:t>
            </a:r>
            <a:r>
              <a:rPr lang="en-CA" dirty="0" err="1">
                <a:solidFill>
                  <a:schemeClr val="accent1"/>
                </a:solidFill>
              </a:rPr>
              <a:t>fCOVER</a:t>
            </a:r>
            <a:r>
              <a:rPr lang="en-CA" dirty="0">
                <a:solidFill>
                  <a:schemeClr val="accent1"/>
                </a:solidFill>
              </a:rPr>
              <a:t>’] </a:t>
            </a:r>
          </a:p>
          <a:p>
            <a:r>
              <a:rPr lang="en-CA" dirty="0">
                <a:solidFill>
                  <a:schemeClr val="accent1"/>
                </a:solidFill>
              </a:rPr>
              <a:t>‘months’: [5,6,7,8,9,10], ‘</a:t>
            </a:r>
            <a:r>
              <a:rPr lang="en-CA" dirty="0" err="1">
                <a:solidFill>
                  <a:schemeClr val="accent1"/>
                </a:solidFill>
              </a:rPr>
              <a:t>tile_names</a:t>
            </a:r>
            <a:r>
              <a:rPr lang="en-CA" dirty="0">
                <a:solidFill>
                  <a:schemeClr val="accent1"/>
                </a:solidFill>
              </a:rPr>
              <a:t>’: [‘tile35’,‘tile55’,’tile44’], ‘</a:t>
            </a:r>
            <a:r>
              <a:rPr lang="en-CA" dirty="0" err="1">
                <a:solidFill>
                  <a:schemeClr val="accent1"/>
                </a:solidFill>
              </a:rPr>
              <a:t>prod_names</a:t>
            </a:r>
            <a:r>
              <a:rPr lang="en-CA" dirty="0">
                <a:solidFill>
                  <a:schemeClr val="accent1"/>
                </a:solidFill>
              </a:rPr>
              <a:t>’: [‘LAI’] </a:t>
            </a:r>
          </a:p>
        </p:txBody>
      </p:sp>
      <p:pic>
        <p:nvPicPr>
          <p:cNvPr id="8" name="Picture 7">
            <a:extLst>
              <a:ext uri="{FF2B5EF4-FFF2-40B4-BE49-F238E27FC236}">
                <a16:creationId xmlns:a16="http://schemas.microsoft.com/office/drawing/2014/main" id="{39250BAA-4E95-44FB-400B-F18E30E1A8B6}"/>
              </a:ext>
            </a:extLst>
          </p:cNvPr>
          <p:cNvPicPr>
            <a:picLocks noChangeAspect="1"/>
          </p:cNvPicPr>
          <p:nvPr/>
        </p:nvPicPr>
        <p:blipFill>
          <a:blip r:embed="rId2"/>
          <a:stretch>
            <a:fillRect/>
          </a:stretch>
        </p:blipFill>
        <p:spPr>
          <a:xfrm>
            <a:off x="379816" y="1557971"/>
            <a:ext cx="8312727" cy="1909956"/>
          </a:xfrm>
          <a:prstGeom prst="rect">
            <a:avLst/>
          </a:prstGeom>
        </p:spPr>
      </p:pic>
    </p:spTree>
    <p:extLst>
      <p:ext uri="{BB962C8B-B14F-4D97-AF65-F5344CB8AC3E}">
        <p14:creationId xmlns:p14="http://schemas.microsoft.com/office/powerpoint/2010/main" val="3117589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p:nvPr/>
        </p:nvSpPr>
        <p:spPr>
          <a:xfrm>
            <a:off x="1126940" y="322775"/>
            <a:ext cx="6890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t>Function Call Graph of Python LEAF Production Tool</a:t>
            </a:r>
            <a:endParaRPr sz="1600" b="1"/>
          </a:p>
        </p:txBody>
      </p:sp>
      <p:pic>
        <p:nvPicPr>
          <p:cNvPr id="110" name="Google Shape;110;p16"/>
          <p:cNvPicPr preferRelativeResize="0"/>
          <p:nvPr/>
        </p:nvPicPr>
        <p:blipFill>
          <a:blip r:embed="rId3">
            <a:alphaModFix/>
          </a:blip>
          <a:stretch>
            <a:fillRect/>
          </a:stretch>
        </p:blipFill>
        <p:spPr>
          <a:xfrm>
            <a:off x="1727200" y="753875"/>
            <a:ext cx="5446433" cy="408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311700" y="3325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LEAF Production Statistics (1)</a:t>
            </a:r>
            <a:endParaRPr b="1"/>
          </a:p>
        </p:txBody>
      </p:sp>
      <p:sp>
        <p:nvSpPr>
          <p:cNvPr id="116" name="Google Shape;116;p17"/>
          <p:cNvSpPr txBox="1"/>
          <p:nvPr/>
        </p:nvSpPr>
        <p:spPr>
          <a:xfrm>
            <a:off x="610800" y="1076900"/>
            <a:ext cx="8149200" cy="3785621"/>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SzPts val="1800"/>
            </a:pPr>
            <a:r>
              <a:rPr lang="en" sz="1800" b="1" dirty="0"/>
              <a:t>(1) The production efficiency of LEAF is directly proportional to the number of reserved exporting slots.</a:t>
            </a:r>
            <a:endParaRPr sz="1800" b="1" dirty="0"/>
          </a:p>
          <a:p>
            <a:pPr marL="457200" lvl="0" indent="0" algn="l" rtl="0">
              <a:spcBef>
                <a:spcPts val="0"/>
              </a:spcBef>
              <a:spcAft>
                <a:spcPts val="0"/>
              </a:spcAft>
              <a:buNone/>
            </a:pPr>
            <a:endParaRPr sz="1800" b="1" dirty="0"/>
          </a:p>
          <a:p>
            <a:pPr marL="114300" lvl="0" algn="l" rtl="0">
              <a:spcBef>
                <a:spcPts val="0"/>
              </a:spcBef>
              <a:spcAft>
                <a:spcPts val="0"/>
              </a:spcAft>
              <a:buSzPts val="1800"/>
            </a:pPr>
            <a:r>
              <a:rPr lang="en" sz="1800" b="1" dirty="0"/>
              <a:t>(2) When 10 exporting slots are reserved (the case of using Google Service Account), it takes approximately 175 and 40 hours to generate one year of national 20m and 100m resolution monthly (May to Oct.) LEAF tile products (LAI, fCOVER, fAPAR and Albedo) using Sentinel-2 data. If 5 exporting slots are reserved (the case of regular Google account), these time requirements will double.</a:t>
            </a:r>
            <a:endParaRPr sz="1800" b="1" dirty="0"/>
          </a:p>
          <a:p>
            <a:pPr marL="457200" lvl="0" indent="0" algn="l" rtl="0">
              <a:spcBef>
                <a:spcPts val="0"/>
              </a:spcBef>
              <a:spcAft>
                <a:spcPts val="0"/>
              </a:spcAft>
              <a:buNone/>
            </a:pPr>
            <a:endParaRPr sz="1800" b="1" dirty="0"/>
          </a:p>
          <a:p>
            <a:pPr marL="114300" lvl="0" algn="l" rtl="0">
              <a:spcBef>
                <a:spcPts val="0"/>
              </a:spcBef>
              <a:spcAft>
                <a:spcPts val="0"/>
              </a:spcAft>
              <a:buSzPts val="1800"/>
            </a:pPr>
            <a:r>
              <a:rPr lang="en" sz="1800" b="1" dirty="0"/>
              <a:t>(3) The data volumes of one year national 20m and 100m resolution monthly (May to Oct.) LEAF tile products using Sentinel-2 data are roughly 850 and 45 GB, respectively.  </a:t>
            </a:r>
            <a:endParaRPr sz="1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216700" y="1049900"/>
            <a:ext cx="8839199" cy="3788226"/>
          </a:xfrm>
          <a:prstGeom prst="rect">
            <a:avLst/>
          </a:prstGeom>
          <a:noFill/>
          <a:ln>
            <a:noFill/>
          </a:ln>
        </p:spPr>
      </p:pic>
      <p:sp>
        <p:nvSpPr>
          <p:cNvPr id="122" name="Google Shape;122;p18"/>
          <p:cNvSpPr txBox="1">
            <a:spLocks noGrp="1"/>
          </p:cNvSpPr>
          <p:nvPr>
            <p:ph type="title"/>
          </p:nvPr>
        </p:nvSpPr>
        <p:spPr>
          <a:xfrm>
            <a:off x="311700" y="2039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LEAF Production Statistics (2)</a:t>
            </a:r>
            <a:endParaRPr b="1"/>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240108|-11700327|-8754175|-9605520|-12039861|NRCan&quot;,&quot;Id&quot;:&quot;64bee11b4337345ec065fa31&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219619fd-75dc-48cb-820d-8f683a95dd8b}" enabled="1" method="Privileged" siteId="{05c95b33-90ca-49d5-b644-288b930b912b}" removed="0"/>
</clbl:labelList>
</file>

<file path=docProps/app.xml><?xml version="1.0" encoding="utf-8"?>
<Properties xmlns="http://schemas.openxmlformats.org/officeDocument/2006/extended-properties" xmlns:vt="http://schemas.openxmlformats.org/officeDocument/2006/docPropsVTypes">
  <TotalTime>271</TotalTime>
  <Words>1251</Words>
  <Application>Microsoft Office PowerPoint</Application>
  <PresentationFormat>On-screen Show (16:9)</PresentationFormat>
  <Paragraphs>143</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-apple-system</vt:lpstr>
      <vt:lpstr>Arial</vt:lpstr>
      <vt:lpstr>Calibri</vt:lpstr>
      <vt:lpstr>Simple Light</vt:lpstr>
      <vt:lpstr>GEE LEAF Toobox and GEE LEAF Production Tool</vt:lpstr>
      <vt:lpstr>PowerPoint Presentation</vt:lpstr>
      <vt:lpstr>PowerPoint Presentation</vt:lpstr>
      <vt:lpstr>Development Environments of the GEE LEAF Production Tool</vt:lpstr>
      <vt:lpstr>Public GitHub Site of the GEE LEAF Production Tool  (https://github.com/fqqlsun/LEAF_production)</vt:lpstr>
      <vt:lpstr>Execution of GEE LEAF Production Tool</vt:lpstr>
      <vt:lpstr>PowerPoint Presentation</vt:lpstr>
      <vt:lpstr>LEAF Production Statistics (1)</vt:lpstr>
      <vt:lpstr>LEAF Production Statistics (2)</vt:lpstr>
      <vt:lpstr>LEAF Production Statistics (3)</vt:lpstr>
      <vt:lpstr>Image Format and Exporting Options</vt:lpstr>
      <vt:lpstr>Quality Control Layer in Products</vt:lpstr>
      <vt:lpstr>Data Access</vt:lpstr>
      <vt:lpstr>STAC Catalog Access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LEAF Tool to Python LEAF Tool</dc:title>
  <dc:creator>Sun, Lixin</dc:creator>
  <cp:lastModifiedBy>Sun, Lixin</cp:lastModifiedBy>
  <cp:revision>2</cp:revision>
  <dcterms:modified xsi:type="dcterms:W3CDTF">2023-07-24T20:39:06Z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Simple Light:3</vt:lpwstr>
  </property>
  <property fmtid="{D5CDD505-2E9C-101B-9397-08002B2CF9AE}" pid="3" name="ClassificationContentMarkingHeaderText">
    <vt:lpwstr>UNCLASSIFIED - NON CLASSIFIÉ</vt:lpwstr>
  </property>
</Properties>
</file>